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notesMasterIdLst>
    <p:notesMasterId r:id="rId25"/>
  </p:notesMasterIdLst>
  <p:handoutMasterIdLst>
    <p:handoutMasterId r:id="rId26"/>
  </p:handoutMasterIdLst>
  <p:sldIdLst>
    <p:sldId id="499" r:id="rId2"/>
    <p:sldId id="346" r:id="rId3"/>
    <p:sldId id="491" r:id="rId4"/>
    <p:sldId id="497" r:id="rId5"/>
    <p:sldId id="498" r:id="rId6"/>
    <p:sldId id="475" r:id="rId7"/>
    <p:sldId id="476" r:id="rId8"/>
    <p:sldId id="477" r:id="rId9"/>
    <p:sldId id="478" r:id="rId10"/>
    <p:sldId id="479" r:id="rId11"/>
    <p:sldId id="480" r:id="rId12"/>
    <p:sldId id="481" r:id="rId13"/>
    <p:sldId id="482" r:id="rId14"/>
    <p:sldId id="483" r:id="rId15"/>
    <p:sldId id="492" r:id="rId16"/>
    <p:sldId id="500" r:id="rId17"/>
    <p:sldId id="501" r:id="rId18"/>
    <p:sldId id="487" r:id="rId19"/>
    <p:sldId id="484" r:id="rId20"/>
    <p:sldId id="488" r:id="rId21"/>
    <p:sldId id="494" r:id="rId22"/>
    <p:sldId id="495" r:id="rId23"/>
    <p:sldId id="493" r:id="rId24"/>
  </p:sldIdLst>
  <p:sldSz cx="12192000" cy="6858000"/>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7A5E15"/>
    <a:srgbClr val="1428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3" autoAdjust="0"/>
    <p:restoredTop sz="83731" autoAdjust="0"/>
  </p:normalViewPr>
  <p:slideViewPr>
    <p:cSldViewPr snapToGrid="0">
      <p:cViewPr varScale="1">
        <p:scale>
          <a:sx n="78" d="100"/>
          <a:sy n="78" d="100"/>
        </p:scale>
        <p:origin x="667"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88CC23-1302-4A16-8B68-F974A6E2A2E9}"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28157441-8759-4C74-A497-D558610B4866}">
      <dgm:prSet custT="1"/>
      <dgm:spPr/>
      <dgm:t>
        <a:bodyPr/>
        <a:lstStyle/>
        <a:p>
          <a:r>
            <a:rPr lang="en-US" sz="2800" dirty="0" smtClean="0">
              <a:latin typeface="Maiandra GD" panose="020E0502030308020204" pitchFamily="34" charset="0"/>
              <a:cs typeface="Times New Roman" panose="02020603050405020304" pitchFamily="18" charset="0"/>
            </a:rPr>
            <a:t>Need for specific regulations</a:t>
          </a:r>
          <a:endParaRPr lang="en-US" sz="2800" dirty="0">
            <a:latin typeface="Maiandra GD" panose="020E0502030308020204" pitchFamily="34" charset="0"/>
          </a:endParaRPr>
        </a:p>
      </dgm:t>
    </dgm:pt>
    <dgm:pt modelId="{35E2F45B-5ADA-48FF-B7A3-EB1E66612D87}" type="parTrans" cxnId="{4EC3997A-019F-4EA0-B073-F23D16FFEF47}">
      <dgm:prSet/>
      <dgm:spPr/>
      <dgm:t>
        <a:bodyPr/>
        <a:lstStyle/>
        <a:p>
          <a:endParaRPr lang="en-US"/>
        </a:p>
      </dgm:t>
    </dgm:pt>
    <dgm:pt modelId="{E6FF99F0-39BE-45A8-88C7-ADDB3739DAC1}" type="sibTrans" cxnId="{4EC3997A-019F-4EA0-B073-F23D16FFEF47}">
      <dgm:prSet/>
      <dgm:spPr/>
      <dgm:t>
        <a:bodyPr/>
        <a:lstStyle/>
        <a:p>
          <a:endParaRPr lang="en-US"/>
        </a:p>
      </dgm:t>
    </dgm:pt>
    <dgm:pt modelId="{630D4E34-EF0D-43E0-9131-23186E6CBCF1}">
      <dgm:prSet custT="1"/>
      <dgm:spPr/>
      <dgm:t>
        <a:bodyPr/>
        <a:lstStyle/>
        <a:p>
          <a:r>
            <a:rPr lang="en-US" sz="2800" dirty="0" smtClean="0">
              <a:latin typeface="Maiandra GD" panose="020E0502030308020204" pitchFamily="34" charset="0"/>
              <a:cs typeface="Times New Roman" panose="02020603050405020304" pitchFamily="18" charset="0"/>
            </a:rPr>
            <a:t>Insufficient specificity</a:t>
          </a:r>
          <a:endParaRPr lang="en-US" sz="2800" dirty="0">
            <a:latin typeface="Maiandra GD" panose="020E0502030308020204" pitchFamily="34" charset="0"/>
          </a:endParaRPr>
        </a:p>
      </dgm:t>
    </dgm:pt>
    <dgm:pt modelId="{E102C5F5-820E-4B87-9F15-CBCE45399EE5}" type="parTrans" cxnId="{CDDD92D0-9063-46C9-A2C1-7E910B4F4AF8}">
      <dgm:prSet/>
      <dgm:spPr/>
      <dgm:t>
        <a:bodyPr/>
        <a:lstStyle/>
        <a:p>
          <a:endParaRPr lang="en-US"/>
        </a:p>
      </dgm:t>
    </dgm:pt>
    <dgm:pt modelId="{14E7EBA7-261C-4E4D-B715-4F9D7DA962DA}" type="sibTrans" cxnId="{CDDD92D0-9063-46C9-A2C1-7E910B4F4AF8}">
      <dgm:prSet/>
      <dgm:spPr/>
      <dgm:t>
        <a:bodyPr/>
        <a:lstStyle/>
        <a:p>
          <a:endParaRPr lang="en-US"/>
        </a:p>
      </dgm:t>
    </dgm:pt>
    <dgm:pt modelId="{99857040-F593-4BF9-860C-45148FC2186D}">
      <dgm:prSet custT="1"/>
      <dgm:spPr/>
      <dgm:t>
        <a:bodyPr/>
        <a:lstStyle/>
        <a:p>
          <a:r>
            <a:rPr lang="en-US" sz="2800" dirty="0" smtClean="0">
              <a:latin typeface="Maiandra GD" panose="020E0502030308020204" pitchFamily="34" charset="0"/>
              <a:cs typeface="Times New Roman" panose="02020603050405020304" pitchFamily="18" charset="0"/>
            </a:rPr>
            <a:t>Monitoring and compliance</a:t>
          </a:r>
          <a:endParaRPr lang="en-US" sz="2800" dirty="0">
            <a:latin typeface="Maiandra GD" panose="020E0502030308020204" pitchFamily="34" charset="0"/>
          </a:endParaRPr>
        </a:p>
      </dgm:t>
    </dgm:pt>
    <dgm:pt modelId="{F3EC4350-524B-4F98-8288-E9388281D538}" type="parTrans" cxnId="{7AF6A595-1F51-4EE6-A916-316A6DE2AD98}">
      <dgm:prSet/>
      <dgm:spPr/>
      <dgm:t>
        <a:bodyPr/>
        <a:lstStyle/>
        <a:p>
          <a:endParaRPr lang="en-US"/>
        </a:p>
      </dgm:t>
    </dgm:pt>
    <dgm:pt modelId="{B351AEF1-AFBD-414B-AED8-9846107D7C12}" type="sibTrans" cxnId="{7AF6A595-1F51-4EE6-A916-316A6DE2AD98}">
      <dgm:prSet/>
      <dgm:spPr/>
      <dgm:t>
        <a:bodyPr/>
        <a:lstStyle/>
        <a:p>
          <a:endParaRPr lang="en-US"/>
        </a:p>
      </dgm:t>
    </dgm:pt>
    <dgm:pt modelId="{A43B4CDF-EA21-4391-B46A-72DEB63B9B7B}">
      <dgm:prSet custT="1"/>
      <dgm:spPr/>
      <dgm:t>
        <a:bodyPr/>
        <a:lstStyle/>
        <a:p>
          <a:r>
            <a:rPr lang="en-US" sz="2800" dirty="0" smtClean="0">
              <a:latin typeface="Maiandra GD" panose="020E0502030308020204" pitchFamily="34" charset="0"/>
              <a:cs typeface="Times New Roman" panose="02020603050405020304" pitchFamily="18" charset="0"/>
            </a:rPr>
            <a:t>Technological evolution</a:t>
          </a:r>
          <a:endParaRPr lang="en-US" sz="2800" dirty="0">
            <a:latin typeface="Maiandra GD" panose="020E0502030308020204" pitchFamily="34" charset="0"/>
          </a:endParaRPr>
        </a:p>
      </dgm:t>
    </dgm:pt>
    <dgm:pt modelId="{F7EE4DCD-BCB4-4B77-B935-20268C464A5E}" type="parTrans" cxnId="{205D7840-80E8-4AA8-A1E4-7F81CDCE60E3}">
      <dgm:prSet/>
      <dgm:spPr/>
      <dgm:t>
        <a:bodyPr/>
        <a:lstStyle/>
        <a:p>
          <a:endParaRPr lang="en-US"/>
        </a:p>
      </dgm:t>
    </dgm:pt>
    <dgm:pt modelId="{2875463A-CB6E-4E5B-8DFF-DD7E2987EFC9}" type="sibTrans" cxnId="{205D7840-80E8-4AA8-A1E4-7F81CDCE60E3}">
      <dgm:prSet/>
      <dgm:spPr/>
      <dgm:t>
        <a:bodyPr/>
        <a:lstStyle/>
        <a:p>
          <a:endParaRPr lang="en-US"/>
        </a:p>
      </dgm:t>
    </dgm:pt>
    <dgm:pt modelId="{230C902F-12A5-4DE2-901D-0D2686CCA9E4}">
      <dgm:prSet custT="1"/>
      <dgm:spPr/>
      <dgm:t>
        <a:bodyPr/>
        <a:lstStyle/>
        <a:p>
          <a:r>
            <a:rPr lang="en-US" sz="2800" dirty="0" smtClean="0">
              <a:latin typeface="Maiandra GD" panose="020E0502030308020204" pitchFamily="34" charset="0"/>
              <a:cs typeface="Times New Roman" panose="02020603050405020304" pitchFamily="18" charset="0"/>
            </a:rPr>
            <a:t>Restrictive provisions</a:t>
          </a:r>
          <a:endParaRPr lang="en-US" sz="2800" dirty="0">
            <a:latin typeface="Maiandra GD" panose="020E0502030308020204" pitchFamily="34" charset="0"/>
          </a:endParaRPr>
        </a:p>
      </dgm:t>
    </dgm:pt>
    <dgm:pt modelId="{11FA5484-51A5-4F40-B37D-13CD52340522}" type="parTrans" cxnId="{3CFD43E6-58ED-458C-ACAA-D92601F95456}">
      <dgm:prSet/>
      <dgm:spPr/>
      <dgm:t>
        <a:bodyPr/>
        <a:lstStyle/>
        <a:p>
          <a:endParaRPr lang="en-US"/>
        </a:p>
      </dgm:t>
    </dgm:pt>
    <dgm:pt modelId="{F69A090F-A89A-43E7-BCCC-F1E16A05EAEC}" type="sibTrans" cxnId="{3CFD43E6-58ED-458C-ACAA-D92601F95456}">
      <dgm:prSet/>
      <dgm:spPr/>
      <dgm:t>
        <a:bodyPr/>
        <a:lstStyle/>
        <a:p>
          <a:endParaRPr lang="en-US"/>
        </a:p>
      </dgm:t>
    </dgm:pt>
    <dgm:pt modelId="{1BD7783C-24EC-794B-9B50-F9BE30B8938D}" type="pres">
      <dgm:prSet presAssocID="{C888CC23-1302-4A16-8B68-F974A6E2A2E9}" presName="diagram" presStyleCnt="0">
        <dgm:presLayoutVars>
          <dgm:dir/>
          <dgm:resizeHandles val="exact"/>
        </dgm:presLayoutVars>
      </dgm:prSet>
      <dgm:spPr/>
      <dgm:t>
        <a:bodyPr/>
        <a:lstStyle/>
        <a:p>
          <a:endParaRPr lang="en-US"/>
        </a:p>
      </dgm:t>
    </dgm:pt>
    <dgm:pt modelId="{8668CB9F-FC92-3E4F-A3EF-C562E83A93B8}" type="pres">
      <dgm:prSet presAssocID="{28157441-8759-4C74-A497-D558610B4866}" presName="node" presStyleLbl="node1" presStyleIdx="0" presStyleCnt="5" custScaleX="119614" custLinFactNeighborX="-2709" custLinFactNeighborY="78">
        <dgm:presLayoutVars>
          <dgm:bulletEnabled val="1"/>
        </dgm:presLayoutVars>
      </dgm:prSet>
      <dgm:spPr/>
      <dgm:t>
        <a:bodyPr/>
        <a:lstStyle/>
        <a:p>
          <a:endParaRPr lang="en-US"/>
        </a:p>
      </dgm:t>
    </dgm:pt>
    <dgm:pt modelId="{EE29A8E8-99DC-ED4C-AF37-6417800763B0}" type="pres">
      <dgm:prSet presAssocID="{E6FF99F0-39BE-45A8-88C7-ADDB3739DAC1}" presName="sibTrans" presStyleCnt="0"/>
      <dgm:spPr/>
    </dgm:pt>
    <dgm:pt modelId="{EBD518B5-4481-764C-99D8-B04C8781FA51}" type="pres">
      <dgm:prSet presAssocID="{630D4E34-EF0D-43E0-9131-23186E6CBCF1}" presName="node" presStyleLbl="node1" presStyleIdx="1" presStyleCnt="5" custScaleX="104924" custLinFactNeighborX="1786" custLinFactNeighborY="-2306">
        <dgm:presLayoutVars>
          <dgm:bulletEnabled val="1"/>
        </dgm:presLayoutVars>
      </dgm:prSet>
      <dgm:spPr/>
      <dgm:t>
        <a:bodyPr/>
        <a:lstStyle/>
        <a:p>
          <a:endParaRPr lang="en-US"/>
        </a:p>
      </dgm:t>
    </dgm:pt>
    <dgm:pt modelId="{7F4678F2-3524-2B4A-963C-E4EBEFA397C9}" type="pres">
      <dgm:prSet presAssocID="{14E7EBA7-261C-4E4D-B715-4F9D7DA962DA}" presName="sibTrans" presStyleCnt="0"/>
      <dgm:spPr/>
    </dgm:pt>
    <dgm:pt modelId="{DFF3D334-A1DE-EC4B-BD87-9FEEE2700619}" type="pres">
      <dgm:prSet presAssocID="{99857040-F593-4BF9-860C-45148FC2186D}" presName="node" presStyleLbl="node1" presStyleIdx="2" presStyleCnt="5" custScaleX="112560" custLinFactNeighborX="17827" custLinFactNeighborY="-1651">
        <dgm:presLayoutVars>
          <dgm:bulletEnabled val="1"/>
        </dgm:presLayoutVars>
      </dgm:prSet>
      <dgm:spPr/>
      <dgm:t>
        <a:bodyPr/>
        <a:lstStyle/>
        <a:p>
          <a:endParaRPr lang="en-US"/>
        </a:p>
      </dgm:t>
    </dgm:pt>
    <dgm:pt modelId="{9156418E-5C13-5D4F-A7B5-9944F33F20C2}" type="pres">
      <dgm:prSet presAssocID="{B351AEF1-AFBD-414B-AED8-9846107D7C12}" presName="sibTrans" presStyleCnt="0"/>
      <dgm:spPr/>
    </dgm:pt>
    <dgm:pt modelId="{5F29523A-7A7A-E94D-8358-913E4EC82045}" type="pres">
      <dgm:prSet presAssocID="{A43B4CDF-EA21-4391-B46A-72DEB63B9B7B}" presName="node" presStyleLbl="node1" presStyleIdx="3" presStyleCnt="5" custLinFactNeighborX="12451" custLinFactNeighborY="-498">
        <dgm:presLayoutVars>
          <dgm:bulletEnabled val="1"/>
        </dgm:presLayoutVars>
      </dgm:prSet>
      <dgm:spPr/>
      <dgm:t>
        <a:bodyPr/>
        <a:lstStyle/>
        <a:p>
          <a:endParaRPr lang="en-US"/>
        </a:p>
      </dgm:t>
    </dgm:pt>
    <dgm:pt modelId="{9BC792EF-364B-C140-8813-48E22F096D2B}" type="pres">
      <dgm:prSet presAssocID="{2875463A-CB6E-4E5B-8DFF-DD7E2987EFC9}" presName="sibTrans" presStyleCnt="0"/>
      <dgm:spPr/>
    </dgm:pt>
    <dgm:pt modelId="{A1BDC269-DEA3-F047-94B1-59833C0DBA44}" type="pres">
      <dgm:prSet presAssocID="{230C902F-12A5-4DE2-901D-0D2686CCA9E4}" presName="node" presStyleLbl="node1" presStyleIdx="4" presStyleCnt="5" custLinFactNeighborX="33013" custLinFactNeighborY="-2126">
        <dgm:presLayoutVars>
          <dgm:bulletEnabled val="1"/>
        </dgm:presLayoutVars>
      </dgm:prSet>
      <dgm:spPr/>
      <dgm:t>
        <a:bodyPr/>
        <a:lstStyle/>
        <a:p>
          <a:endParaRPr lang="en-US"/>
        </a:p>
      </dgm:t>
    </dgm:pt>
  </dgm:ptLst>
  <dgm:cxnLst>
    <dgm:cxn modelId="{8D2B09A0-9D73-2A44-B5C7-A6C9BABE398B}" type="presOf" srcId="{230C902F-12A5-4DE2-901D-0D2686CCA9E4}" destId="{A1BDC269-DEA3-F047-94B1-59833C0DBA44}" srcOrd="0" destOrd="0" presId="urn:microsoft.com/office/officeart/2005/8/layout/default"/>
    <dgm:cxn modelId="{0B08E253-7949-A046-B5BB-79A2E14AB5DF}" type="presOf" srcId="{28157441-8759-4C74-A497-D558610B4866}" destId="{8668CB9F-FC92-3E4F-A3EF-C562E83A93B8}" srcOrd="0" destOrd="0" presId="urn:microsoft.com/office/officeart/2005/8/layout/default"/>
    <dgm:cxn modelId="{4EC3997A-019F-4EA0-B073-F23D16FFEF47}" srcId="{C888CC23-1302-4A16-8B68-F974A6E2A2E9}" destId="{28157441-8759-4C74-A497-D558610B4866}" srcOrd="0" destOrd="0" parTransId="{35E2F45B-5ADA-48FF-B7A3-EB1E66612D87}" sibTransId="{E6FF99F0-39BE-45A8-88C7-ADDB3739DAC1}"/>
    <dgm:cxn modelId="{CDDD92D0-9063-46C9-A2C1-7E910B4F4AF8}" srcId="{C888CC23-1302-4A16-8B68-F974A6E2A2E9}" destId="{630D4E34-EF0D-43E0-9131-23186E6CBCF1}" srcOrd="1" destOrd="0" parTransId="{E102C5F5-820E-4B87-9F15-CBCE45399EE5}" sibTransId="{14E7EBA7-261C-4E4D-B715-4F9D7DA962DA}"/>
    <dgm:cxn modelId="{09490B52-A43B-384A-BCAE-BDE5E07215D5}" type="presOf" srcId="{C888CC23-1302-4A16-8B68-F974A6E2A2E9}" destId="{1BD7783C-24EC-794B-9B50-F9BE30B8938D}" srcOrd="0" destOrd="0" presId="urn:microsoft.com/office/officeart/2005/8/layout/default"/>
    <dgm:cxn modelId="{EC57CD25-DBDF-074D-8D7C-706967C5589C}" type="presOf" srcId="{A43B4CDF-EA21-4391-B46A-72DEB63B9B7B}" destId="{5F29523A-7A7A-E94D-8358-913E4EC82045}" srcOrd="0" destOrd="0" presId="urn:microsoft.com/office/officeart/2005/8/layout/default"/>
    <dgm:cxn modelId="{205D7840-80E8-4AA8-A1E4-7F81CDCE60E3}" srcId="{C888CC23-1302-4A16-8B68-F974A6E2A2E9}" destId="{A43B4CDF-EA21-4391-B46A-72DEB63B9B7B}" srcOrd="3" destOrd="0" parTransId="{F7EE4DCD-BCB4-4B77-B935-20268C464A5E}" sibTransId="{2875463A-CB6E-4E5B-8DFF-DD7E2987EFC9}"/>
    <dgm:cxn modelId="{3CFD43E6-58ED-458C-ACAA-D92601F95456}" srcId="{C888CC23-1302-4A16-8B68-F974A6E2A2E9}" destId="{230C902F-12A5-4DE2-901D-0D2686CCA9E4}" srcOrd="4" destOrd="0" parTransId="{11FA5484-51A5-4F40-B37D-13CD52340522}" sibTransId="{F69A090F-A89A-43E7-BCCC-F1E16A05EAEC}"/>
    <dgm:cxn modelId="{4557AB65-C273-D740-82F1-38469BBC36C3}" type="presOf" srcId="{99857040-F593-4BF9-860C-45148FC2186D}" destId="{DFF3D334-A1DE-EC4B-BD87-9FEEE2700619}" srcOrd="0" destOrd="0" presId="urn:microsoft.com/office/officeart/2005/8/layout/default"/>
    <dgm:cxn modelId="{54DDD1C9-600F-2441-B1E7-047540875B2C}" type="presOf" srcId="{630D4E34-EF0D-43E0-9131-23186E6CBCF1}" destId="{EBD518B5-4481-764C-99D8-B04C8781FA51}" srcOrd="0" destOrd="0" presId="urn:microsoft.com/office/officeart/2005/8/layout/default"/>
    <dgm:cxn modelId="{7AF6A595-1F51-4EE6-A916-316A6DE2AD98}" srcId="{C888CC23-1302-4A16-8B68-F974A6E2A2E9}" destId="{99857040-F593-4BF9-860C-45148FC2186D}" srcOrd="2" destOrd="0" parTransId="{F3EC4350-524B-4F98-8288-E9388281D538}" sibTransId="{B351AEF1-AFBD-414B-AED8-9846107D7C12}"/>
    <dgm:cxn modelId="{C6620B3C-76A6-0049-802F-08BFB52444A3}" type="presParOf" srcId="{1BD7783C-24EC-794B-9B50-F9BE30B8938D}" destId="{8668CB9F-FC92-3E4F-A3EF-C562E83A93B8}" srcOrd="0" destOrd="0" presId="urn:microsoft.com/office/officeart/2005/8/layout/default"/>
    <dgm:cxn modelId="{855C4205-CA90-2842-B776-073A758B99A3}" type="presParOf" srcId="{1BD7783C-24EC-794B-9B50-F9BE30B8938D}" destId="{EE29A8E8-99DC-ED4C-AF37-6417800763B0}" srcOrd="1" destOrd="0" presId="urn:microsoft.com/office/officeart/2005/8/layout/default"/>
    <dgm:cxn modelId="{24793978-B283-F44E-BE53-A885D5331D11}" type="presParOf" srcId="{1BD7783C-24EC-794B-9B50-F9BE30B8938D}" destId="{EBD518B5-4481-764C-99D8-B04C8781FA51}" srcOrd="2" destOrd="0" presId="urn:microsoft.com/office/officeart/2005/8/layout/default"/>
    <dgm:cxn modelId="{8ED2F7C3-8CA9-6C48-AB5D-D418F95818A8}" type="presParOf" srcId="{1BD7783C-24EC-794B-9B50-F9BE30B8938D}" destId="{7F4678F2-3524-2B4A-963C-E4EBEFA397C9}" srcOrd="3" destOrd="0" presId="urn:microsoft.com/office/officeart/2005/8/layout/default"/>
    <dgm:cxn modelId="{234CD260-10D7-0345-B981-F7FA4E2785CD}" type="presParOf" srcId="{1BD7783C-24EC-794B-9B50-F9BE30B8938D}" destId="{DFF3D334-A1DE-EC4B-BD87-9FEEE2700619}" srcOrd="4" destOrd="0" presId="urn:microsoft.com/office/officeart/2005/8/layout/default"/>
    <dgm:cxn modelId="{C94460B7-886F-6744-9D04-FB5614867C2D}" type="presParOf" srcId="{1BD7783C-24EC-794B-9B50-F9BE30B8938D}" destId="{9156418E-5C13-5D4F-A7B5-9944F33F20C2}" srcOrd="5" destOrd="0" presId="urn:microsoft.com/office/officeart/2005/8/layout/default"/>
    <dgm:cxn modelId="{25740AB9-AF68-A34F-93B0-F0076290021F}" type="presParOf" srcId="{1BD7783C-24EC-794B-9B50-F9BE30B8938D}" destId="{5F29523A-7A7A-E94D-8358-913E4EC82045}" srcOrd="6" destOrd="0" presId="urn:microsoft.com/office/officeart/2005/8/layout/default"/>
    <dgm:cxn modelId="{132F8375-8DA2-9249-8504-AE686DDA2339}" type="presParOf" srcId="{1BD7783C-24EC-794B-9B50-F9BE30B8938D}" destId="{9BC792EF-364B-C140-8813-48E22F096D2B}" srcOrd="7" destOrd="0" presId="urn:microsoft.com/office/officeart/2005/8/layout/default"/>
    <dgm:cxn modelId="{1A763F9A-E4D4-BA4A-8376-F97B48694BB1}" type="presParOf" srcId="{1BD7783C-24EC-794B-9B50-F9BE30B8938D}" destId="{A1BDC269-DEA3-F047-94B1-59833C0DBA4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01C99B-755A-8946-874A-B000B29BC873}"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en-US"/>
        </a:p>
      </dgm:t>
    </dgm:pt>
    <dgm:pt modelId="{FBFF5EBC-CCE0-DA4F-9BC9-95B4C5F7BA51}">
      <dgm:prSet/>
      <dgm:spPr/>
      <dgm:t>
        <a:bodyPr/>
        <a:lstStyle/>
        <a:p>
          <a:r>
            <a:rPr lang="en-US" b="1" dirty="0" smtClean="0">
              <a:latin typeface="Maiandra GD" panose="020E0502030308020204" pitchFamily="34" charset="0"/>
            </a:rPr>
            <a:t>Strengthening the Legal Framework</a:t>
          </a:r>
          <a:endParaRPr lang="en-US" dirty="0">
            <a:latin typeface="Maiandra GD" panose="020E0502030308020204" pitchFamily="34" charset="0"/>
          </a:endParaRPr>
        </a:p>
      </dgm:t>
    </dgm:pt>
    <dgm:pt modelId="{B7CE501E-01EB-CA40-AC4E-A33BFBA1C6E4}" type="parTrans" cxnId="{EE39C615-ECE3-504C-A025-2E92BAC169C1}">
      <dgm:prSet/>
      <dgm:spPr/>
      <dgm:t>
        <a:bodyPr/>
        <a:lstStyle/>
        <a:p>
          <a:endParaRPr lang="en-US"/>
        </a:p>
      </dgm:t>
    </dgm:pt>
    <dgm:pt modelId="{CC79599A-D091-7F49-A37F-EE962FC5475F}" type="sibTrans" cxnId="{EE39C615-ECE3-504C-A025-2E92BAC169C1}">
      <dgm:prSet/>
      <dgm:spPr/>
      <dgm:t>
        <a:bodyPr/>
        <a:lstStyle/>
        <a:p>
          <a:endParaRPr lang="en-US"/>
        </a:p>
      </dgm:t>
    </dgm:pt>
    <dgm:pt modelId="{325B655C-9F46-ED40-BB90-1D44A7167694}">
      <dgm:prSet/>
      <dgm:spPr/>
      <dgm:t>
        <a:bodyPr/>
        <a:lstStyle/>
        <a:p>
          <a:r>
            <a:rPr lang="en-US" b="1" dirty="0" smtClean="0">
              <a:latin typeface="Maiandra GD" panose="020E0502030308020204" pitchFamily="34" charset="0"/>
            </a:rPr>
            <a:t>Training and Awareness Programmes</a:t>
          </a:r>
          <a:endParaRPr lang="en-US" dirty="0">
            <a:latin typeface="Maiandra GD" panose="020E0502030308020204" pitchFamily="34" charset="0"/>
          </a:endParaRPr>
        </a:p>
      </dgm:t>
    </dgm:pt>
    <dgm:pt modelId="{526D241C-484A-0D4F-8B4E-04587FCEA7D3}" type="parTrans" cxnId="{B0E60E67-29A4-5448-9ADD-E04619A3096D}">
      <dgm:prSet/>
      <dgm:spPr/>
      <dgm:t>
        <a:bodyPr/>
        <a:lstStyle/>
        <a:p>
          <a:endParaRPr lang="en-US"/>
        </a:p>
      </dgm:t>
    </dgm:pt>
    <dgm:pt modelId="{14293467-E221-C640-AB47-B0EF535990AE}" type="sibTrans" cxnId="{B0E60E67-29A4-5448-9ADD-E04619A3096D}">
      <dgm:prSet/>
      <dgm:spPr/>
      <dgm:t>
        <a:bodyPr/>
        <a:lstStyle/>
        <a:p>
          <a:endParaRPr lang="en-US"/>
        </a:p>
      </dgm:t>
    </dgm:pt>
    <dgm:pt modelId="{E0CAE554-7E43-614C-8560-45BD60DB34C8}">
      <dgm:prSet/>
      <dgm:spPr/>
      <dgm:t>
        <a:bodyPr/>
        <a:lstStyle/>
        <a:p>
          <a:r>
            <a:rPr lang="en-US" b="1" dirty="0" smtClean="0">
              <a:latin typeface="Maiandra GD" panose="020E0502030308020204" pitchFamily="34" charset="0"/>
            </a:rPr>
            <a:t>Promoting an Ethical Culture</a:t>
          </a:r>
          <a:endParaRPr lang="en-US" dirty="0">
            <a:latin typeface="Maiandra GD" panose="020E0502030308020204" pitchFamily="34" charset="0"/>
          </a:endParaRPr>
        </a:p>
      </dgm:t>
    </dgm:pt>
    <dgm:pt modelId="{0FFAA74B-1917-514D-9BA3-B7DBF2E911FA}" type="parTrans" cxnId="{830BF8F4-76F8-384C-B6F3-E68ECAA1F530}">
      <dgm:prSet/>
      <dgm:spPr/>
      <dgm:t>
        <a:bodyPr/>
        <a:lstStyle/>
        <a:p>
          <a:endParaRPr lang="en-US"/>
        </a:p>
      </dgm:t>
    </dgm:pt>
    <dgm:pt modelId="{5D933D12-AE31-384B-878A-E42B29270175}" type="sibTrans" cxnId="{830BF8F4-76F8-384C-B6F3-E68ECAA1F530}">
      <dgm:prSet/>
      <dgm:spPr/>
      <dgm:t>
        <a:bodyPr/>
        <a:lstStyle/>
        <a:p>
          <a:endParaRPr lang="en-US"/>
        </a:p>
      </dgm:t>
    </dgm:pt>
    <dgm:pt modelId="{90C4CD39-92B0-834D-876C-BA5FECB66FF4}">
      <dgm:prSet/>
      <dgm:spPr/>
      <dgm:t>
        <a:bodyPr/>
        <a:lstStyle/>
        <a:p>
          <a:r>
            <a:rPr lang="en-US" b="1" dirty="0" smtClean="0">
              <a:latin typeface="Maiandra GD" panose="020E0502030308020204" pitchFamily="34" charset="0"/>
            </a:rPr>
            <a:t>Leveraging Technology</a:t>
          </a:r>
          <a:endParaRPr lang="en-US" dirty="0">
            <a:latin typeface="Maiandra GD" panose="020E0502030308020204" pitchFamily="34" charset="0"/>
          </a:endParaRPr>
        </a:p>
      </dgm:t>
    </dgm:pt>
    <dgm:pt modelId="{BFDF9277-5B9B-5C49-A0DE-E61EDFD9F495}" type="parTrans" cxnId="{9EEAFEB1-34F2-2A4D-ABD5-77EC17E3B534}">
      <dgm:prSet/>
      <dgm:spPr/>
      <dgm:t>
        <a:bodyPr/>
        <a:lstStyle/>
        <a:p>
          <a:endParaRPr lang="en-US"/>
        </a:p>
      </dgm:t>
    </dgm:pt>
    <dgm:pt modelId="{B3B3F33C-2657-5F4E-BDC4-8BE61F3CA499}" type="sibTrans" cxnId="{9EEAFEB1-34F2-2A4D-ABD5-77EC17E3B534}">
      <dgm:prSet/>
      <dgm:spPr/>
      <dgm:t>
        <a:bodyPr/>
        <a:lstStyle/>
        <a:p>
          <a:endParaRPr lang="en-US"/>
        </a:p>
      </dgm:t>
    </dgm:pt>
    <dgm:pt modelId="{516FE5CC-6B9E-1542-BAB0-1F2076F22C49}">
      <dgm:prSet/>
      <dgm:spPr/>
      <dgm:t>
        <a:bodyPr/>
        <a:lstStyle/>
        <a:p>
          <a:r>
            <a:rPr lang="en-US" b="1" dirty="0" smtClean="0">
              <a:latin typeface="Maiandra GD" panose="020E0502030308020204" pitchFamily="34" charset="0"/>
            </a:rPr>
            <a:t>Exercise of Caution and Discretion</a:t>
          </a:r>
          <a:endParaRPr lang="en-US" dirty="0">
            <a:latin typeface="Maiandra GD" panose="020E0502030308020204" pitchFamily="34" charset="0"/>
          </a:endParaRPr>
        </a:p>
      </dgm:t>
    </dgm:pt>
    <dgm:pt modelId="{573F3C25-9FDB-4240-A62D-85EBC843B144}" type="parTrans" cxnId="{562E5B50-335A-2942-8220-B69266309067}">
      <dgm:prSet/>
      <dgm:spPr/>
      <dgm:t>
        <a:bodyPr/>
        <a:lstStyle/>
        <a:p>
          <a:endParaRPr lang="en-US"/>
        </a:p>
      </dgm:t>
    </dgm:pt>
    <dgm:pt modelId="{0F46E446-F7F1-D848-9FE3-0D5254CA8A4A}" type="sibTrans" cxnId="{562E5B50-335A-2942-8220-B69266309067}">
      <dgm:prSet/>
      <dgm:spPr/>
      <dgm:t>
        <a:bodyPr/>
        <a:lstStyle/>
        <a:p>
          <a:endParaRPr lang="en-US"/>
        </a:p>
      </dgm:t>
    </dgm:pt>
    <dgm:pt modelId="{BBD31E37-0853-4A8C-A85E-306DF14EF367}">
      <dgm:prSet/>
      <dgm:spPr/>
      <dgm:t>
        <a:bodyPr/>
        <a:lstStyle/>
        <a:p>
          <a:r>
            <a:rPr lang="en-US" b="1" dirty="0" smtClean="0">
              <a:latin typeface="Maiandra GD" panose="020E0502030308020204" pitchFamily="34" charset="0"/>
            </a:rPr>
            <a:t>To promote ethical social media use by advocates the following is recommended:</a:t>
          </a:r>
          <a:endParaRPr lang="en-US" b="1" dirty="0">
            <a:latin typeface="Maiandra GD" panose="020E0502030308020204" pitchFamily="34" charset="0"/>
          </a:endParaRPr>
        </a:p>
      </dgm:t>
    </dgm:pt>
    <dgm:pt modelId="{F5325DB0-D4CB-43CB-89C2-FFC9B35D3B6B}" type="parTrans" cxnId="{39183084-1C41-4C05-949F-891D39B01ADC}">
      <dgm:prSet/>
      <dgm:spPr/>
      <dgm:t>
        <a:bodyPr/>
        <a:lstStyle/>
        <a:p>
          <a:endParaRPr lang="en-US"/>
        </a:p>
      </dgm:t>
    </dgm:pt>
    <dgm:pt modelId="{E297E7D9-E8BA-45CC-8AD4-ABD17438E6D7}" type="sibTrans" cxnId="{39183084-1C41-4C05-949F-891D39B01ADC}">
      <dgm:prSet/>
      <dgm:spPr/>
      <dgm:t>
        <a:bodyPr/>
        <a:lstStyle/>
        <a:p>
          <a:endParaRPr lang="en-US"/>
        </a:p>
      </dgm:t>
    </dgm:pt>
    <dgm:pt modelId="{B09E68E2-7E1F-4BAB-961F-00F797877F4C}" type="pres">
      <dgm:prSet presAssocID="{9801C99B-755A-8946-874A-B000B29BC873}" presName="Name0" presStyleCnt="0">
        <dgm:presLayoutVars>
          <dgm:chMax val="7"/>
          <dgm:chPref val="7"/>
          <dgm:dir/>
        </dgm:presLayoutVars>
      </dgm:prSet>
      <dgm:spPr/>
      <dgm:t>
        <a:bodyPr/>
        <a:lstStyle/>
        <a:p>
          <a:endParaRPr lang="en-US"/>
        </a:p>
      </dgm:t>
    </dgm:pt>
    <dgm:pt modelId="{18B7FFF7-AD44-4FDA-9C0B-865AC6AC70CD}" type="pres">
      <dgm:prSet presAssocID="{9801C99B-755A-8946-874A-B000B29BC873}" presName="Name1" presStyleCnt="0"/>
      <dgm:spPr/>
      <dgm:t>
        <a:bodyPr/>
        <a:lstStyle/>
        <a:p>
          <a:endParaRPr lang="en-US"/>
        </a:p>
      </dgm:t>
    </dgm:pt>
    <dgm:pt modelId="{4A4B03AC-10F0-480E-AA5E-CBA2BF3B31D8}" type="pres">
      <dgm:prSet presAssocID="{9801C99B-755A-8946-874A-B000B29BC873}" presName="cycle" presStyleCnt="0"/>
      <dgm:spPr/>
      <dgm:t>
        <a:bodyPr/>
        <a:lstStyle/>
        <a:p>
          <a:endParaRPr lang="en-US"/>
        </a:p>
      </dgm:t>
    </dgm:pt>
    <dgm:pt modelId="{AC42EE9D-39EB-4BCB-ADD0-ED862A6FEE00}" type="pres">
      <dgm:prSet presAssocID="{9801C99B-755A-8946-874A-B000B29BC873}" presName="srcNode" presStyleLbl="node1" presStyleIdx="0" presStyleCnt="6"/>
      <dgm:spPr/>
      <dgm:t>
        <a:bodyPr/>
        <a:lstStyle/>
        <a:p>
          <a:endParaRPr lang="en-US"/>
        </a:p>
      </dgm:t>
    </dgm:pt>
    <dgm:pt modelId="{B0C4E67F-A31C-42A2-A6C6-C804C8E200A7}" type="pres">
      <dgm:prSet presAssocID="{9801C99B-755A-8946-874A-B000B29BC873}" presName="conn" presStyleLbl="parChTrans1D2" presStyleIdx="0" presStyleCnt="1"/>
      <dgm:spPr/>
      <dgm:t>
        <a:bodyPr/>
        <a:lstStyle/>
        <a:p>
          <a:endParaRPr lang="en-US"/>
        </a:p>
      </dgm:t>
    </dgm:pt>
    <dgm:pt modelId="{7AA08530-DBC5-413D-88EF-1ADEAF1F47EE}" type="pres">
      <dgm:prSet presAssocID="{9801C99B-755A-8946-874A-B000B29BC873}" presName="extraNode" presStyleLbl="node1" presStyleIdx="0" presStyleCnt="6"/>
      <dgm:spPr/>
      <dgm:t>
        <a:bodyPr/>
        <a:lstStyle/>
        <a:p>
          <a:endParaRPr lang="en-US"/>
        </a:p>
      </dgm:t>
    </dgm:pt>
    <dgm:pt modelId="{54D3DA06-5295-45C6-A9FE-070BF1909D6E}" type="pres">
      <dgm:prSet presAssocID="{9801C99B-755A-8946-874A-B000B29BC873}" presName="dstNode" presStyleLbl="node1" presStyleIdx="0" presStyleCnt="6"/>
      <dgm:spPr/>
      <dgm:t>
        <a:bodyPr/>
        <a:lstStyle/>
        <a:p>
          <a:endParaRPr lang="en-US"/>
        </a:p>
      </dgm:t>
    </dgm:pt>
    <dgm:pt modelId="{A584BC1B-877D-4629-8C77-016727455FE9}" type="pres">
      <dgm:prSet presAssocID="{BBD31E37-0853-4A8C-A85E-306DF14EF367}" presName="text_1" presStyleLbl="node1" presStyleIdx="0" presStyleCnt="6">
        <dgm:presLayoutVars>
          <dgm:bulletEnabled val="1"/>
        </dgm:presLayoutVars>
      </dgm:prSet>
      <dgm:spPr/>
      <dgm:t>
        <a:bodyPr/>
        <a:lstStyle/>
        <a:p>
          <a:endParaRPr lang="en-US"/>
        </a:p>
      </dgm:t>
    </dgm:pt>
    <dgm:pt modelId="{4A57CD24-58B3-477F-B730-73E169126890}" type="pres">
      <dgm:prSet presAssocID="{BBD31E37-0853-4A8C-A85E-306DF14EF367}" presName="accent_1" presStyleCnt="0"/>
      <dgm:spPr/>
    </dgm:pt>
    <dgm:pt modelId="{81405CDD-7465-499D-91AB-A51928887BAD}" type="pres">
      <dgm:prSet presAssocID="{BBD31E37-0853-4A8C-A85E-306DF14EF367}" presName="accentRepeatNode" presStyleLbl="solidFgAcc1" presStyleIdx="0" presStyleCnt="6"/>
      <dgm:spPr/>
    </dgm:pt>
    <dgm:pt modelId="{5506BDE8-FC3D-4AF8-8DA4-485C7ED28FDF}" type="pres">
      <dgm:prSet presAssocID="{FBFF5EBC-CCE0-DA4F-9BC9-95B4C5F7BA51}" presName="text_2" presStyleLbl="node1" presStyleIdx="1" presStyleCnt="6">
        <dgm:presLayoutVars>
          <dgm:bulletEnabled val="1"/>
        </dgm:presLayoutVars>
      </dgm:prSet>
      <dgm:spPr/>
      <dgm:t>
        <a:bodyPr/>
        <a:lstStyle/>
        <a:p>
          <a:endParaRPr lang="en-US"/>
        </a:p>
      </dgm:t>
    </dgm:pt>
    <dgm:pt modelId="{25FA92D4-42BD-4BBC-AAC9-F0AD371375D4}" type="pres">
      <dgm:prSet presAssocID="{FBFF5EBC-CCE0-DA4F-9BC9-95B4C5F7BA51}" presName="accent_2" presStyleCnt="0"/>
      <dgm:spPr/>
    </dgm:pt>
    <dgm:pt modelId="{6FB262AA-133F-40B4-8B9F-55E0CFD74996}" type="pres">
      <dgm:prSet presAssocID="{FBFF5EBC-CCE0-DA4F-9BC9-95B4C5F7BA51}" presName="accentRepeatNode" presStyleLbl="solidFgAcc1" presStyleIdx="1" presStyleCnt="6"/>
      <dgm:spPr/>
      <dgm:t>
        <a:bodyPr/>
        <a:lstStyle/>
        <a:p>
          <a:endParaRPr lang="en-US"/>
        </a:p>
      </dgm:t>
    </dgm:pt>
    <dgm:pt modelId="{3FFC686C-83F5-43FB-A7EE-CC0665934A34}" type="pres">
      <dgm:prSet presAssocID="{325B655C-9F46-ED40-BB90-1D44A7167694}" presName="text_3" presStyleLbl="node1" presStyleIdx="2" presStyleCnt="6">
        <dgm:presLayoutVars>
          <dgm:bulletEnabled val="1"/>
        </dgm:presLayoutVars>
      </dgm:prSet>
      <dgm:spPr/>
      <dgm:t>
        <a:bodyPr/>
        <a:lstStyle/>
        <a:p>
          <a:endParaRPr lang="en-US"/>
        </a:p>
      </dgm:t>
    </dgm:pt>
    <dgm:pt modelId="{BD87B1F1-16B1-4726-9647-A1DC6D4E5F54}" type="pres">
      <dgm:prSet presAssocID="{325B655C-9F46-ED40-BB90-1D44A7167694}" presName="accent_3" presStyleCnt="0"/>
      <dgm:spPr/>
    </dgm:pt>
    <dgm:pt modelId="{CF6682C3-F1BC-455B-B189-BDE141796DAD}" type="pres">
      <dgm:prSet presAssocID="{325B655C-9F46-ED40-BB90-1D44A7167694}" presName="accentRepeatNode" presStyleLbl="solidFgAcc1" presStyleIdx="2" presStyleCnt="6"/>
      <dgm:spPr/>
      <dgm:t>
        <a:bodyPr/>
        <a:lstStyle/>
        <a:p>
          <a:endParaRPr lang="en-US"/>
        </a:p>
      </dgm:t>
    </dgm:pt>
    <dgm:pt modelId="{09162511-6C71-4DAF-9641-EA3CE8CE8E61}" type="pres">
      <dgm:prSet presAssocID="{E0CAE554-7E43-614C-8560-45BD60DB34C8}" presName="text_4" presStyleLbl="node1" presStyleIdx="3" presStyleCnt="6">
        <dgm:presLayoutVars>
          <dgm:bulletEnabled val="1"/>
        </dgm:presLayoutVars>
      </dgm:prSet>
      <dgm:spPr/>
      <dgm:t>
        <a:bodyPr/>
        <a:lstStyle/>
        <a:p>
          <a:endParaRPr lang="en-US"/>
        </a:p>
      </dgm:t>
    </dgm:pt>
    <dgm:pt modelId="{9AC3745F-EB15-4EBE-8A6E-28317A278EA0}" type="pres">
      <dgm:prSet presAssocID="{E0CAE554-7E43-614C-8560-45BD60DB34C8}" presName="accent_4" presStyleCnt="0"/>
      <dgm:spPr/>
    </dgm:pt>
    <dgm:pt modelId="{27863380-6808-4035-9055-7761007CAE20}" type="pres">
      <dgm:prSet presAssocID="{E0CAE554-7E43-614C-8560-45BD60DB34C8}" presName="accentRepeatNode" presStyleLbl="solidFgAcc1" presStyleIdx="3" presStyleCnt="6"/>
      <dgm:spPr/>
      <dgm:t>
        <a:bodyPr/>
        <a:lstStyle/>
        <a:p>
          <a:endParaRPr lang="en-US"/>
        </a:p>
      </dgm:t>
    </dgm:pt>
    <dgm:pt modelId="{4F0146B8-BAC7-4AFB-B78C-B337B2F2C821}" type="pres">
      <dgm:prSet presAssocID="{90C4CD39-92B0-834D-876C-BA5FECB66FF4}" presName="text_5" presStyleLbl="node1" presStyleIdx="4" presStyleCnt="6">
        <dgm:presLayoutVars>
          <dgm:bulletEnabled val="1"/>
        </dgm:presLayoutVars>
      </dgm:prSet>
      <dgm:spPr/>
      <dgm:t>
        <a:bodyPr/>
        <a:lstStyle/>
        <a:p>
          <a:endParaRPr lang="en-US"/>
        </a:p>
      </dgm:t>
    </dgm:pt>
    <dgm:pt modelId="{F5DCCA4B-ADA7-4631-898B-F9C6ABFF2A4A}" type="pres">
      <dgm:prSet presAssocID="{90C4CD39-92B0-834D-876C-BA5FECB66FF4}" presName="accent_5" presStyleCnt="0"/>
      <dgm:spPr/>
    </dgm:pt>
    <dgm:pt modelId="{805421CE-348C-4D3F-AF6A-3B7CCC3D590D}" type="pres">
      <dgm:prSet presAssocID="{90C4CD39-92B0-834D-876C-BA5FECB66FF4}" presName="accentRepeatNode" presStyleLbl="solidFgAcc1" presStyleIdx="4" presStyleCnt="6"/>
      <dgm:spPr/>
      <dgm:t>
        <a:bodyPr/>
        <a:lstStyle/>
        <a:p>
          <a:endParaRPr lang="en-US"/>
        </a:p>
      </dgm:t>
    </dgm:pt>
    <dgm:pt modelId="{BC16F140-987D-44DA-9E2A-85AD16E115E2}" type="pres">
      <dgm:prSet presAssocID="{516FE5CC-6B9E-1542-BAB0-1F2076F22C49}" presName="text_6" presStyleLbl="node1" presStyleIdx="5" presStyleCnt="6">
        <dgm:presLayoutVars>
          <dgm:bulletEnabled val="1"/>
        </dgm:presLayoutVars>
      </dgm:prSet>
      <dgm:spPr/>
      <dgm:t>
        <a:bodyPr/>
        <a:lstStyle/>
        <a:p>
          <a:endParaRPr lang="en-US"/>
        </a:p>
      </dgm:t>
    </dgm:pt>
    <dgm:pt modelId="{A864767E-F9B2-4489-9E59-72F8B9D20F2A}" type="pres">
      <dgm:prSet presAssocID="{516FE5CC-6B9E-1542-BAB0-1F2076F22C49}" presName="accent_6" presStyleCnt="0"/>
      <dgm:spPr/>
    </dgm:pt>
    <dgm:pt modelId="{79D20A89-E14D-418D-98AC-A57EB32ADF3B}" type="pres">
      <dgm:prSet presAssocID="{516FE5CC-6B9E-1542-BAB0-1F2076F22C49}" presName="accentRepeatNode" presStyleLbl="solidFgAcc1" presStyleIdx="5" presStyleCnt="6"/>
      <dgm:spPr/>
      <dgm:t>
        <a:bodyPr/>
        <a:lstStyle/>
        <a:p>
          <a:endParaRPr lang="en-US"/>
        </a:p>
      </dgm:t>
    </dgm:pt>
  </dgm:ptLst>
  <dgm:cxnLst>
    <dgm:cxn modelId="{107CFC8F-665A-4BE8-AACE-4049FBB18A34}" type="presOf" srcId="{325B655C-9F46-ED40-BB90-1D44A7167694}" destId="{3FFC686C-83F5-43FB-A7EE-CC0665934A34}" srcOrd="0" destOrd="0" presId="urn:microsoft.com/office/officeart/2008/layout/VerticalCurvedList"/>
    <dgm:cxn modelId="{EE39C615-ECE3-504C-A025-2E92BAC169C1}" srcId="{9801C99B-755A-8946-874A-B000B29BC873}" destId="{FBFF5EBC-CCE0-DA4F-9BC9-95B4C5F7BA51}" srcOrd="1" destOrd="0" parTransId="{B7CE501E-01EB-CA40-AC4E-A33BFBA1C6E4}" sibTransId="{CC79599A-D091-7F49-A37F-EE962FC5475F}"/>
    <dgm:cxn modelId="{B0E60E67-29A4-5448-9ADD-E04619A3096D}" srcId="{9801C99B-755A-8946-874A-B000B29BC873}" destId="{325B655C-9F46-ED40-BB90-1D44A7167694}" srcOrd="2" destOrd="0" parTransId="{526D241C-484A-0D4F-8B4E-04587FCEA7D3}" sibTransId="{14293467-E221-C640-AB47-B0EF535990AE}"/>
    <dgm:cxn modelId="{39183084-1C41-4C05-949F-891D39B01ADC}" srcId="{9801C99B-755A-8946-874A-B000B29BC873}" destId="{BBD31E37-0853-4A8C-A85E-306DF14EF367}" srcOrd="0" destOrd="0" parTransId="{F5325DB0-D4CB-43CB-89C2-FFC9B35D3B6B}" sibTransId="{E297E7D9-E8BA-45CC-8AD4-ABD17438E6D7}"/>
    <dgm:cxn modelId="{3D0B7C9E-68C0-4F1D-B7E4-6B075C6ED75D}" type="presOf" srcId="{E297E7D9-E8BA-45CC-8AD4-ABD17438E6D7}" destId="{B0C4E67F-A31C-42A2-A6C6-C804C8E200A7}" srcOrd="0" destOrd="0" presId="urn:microsoft.com/office/officeart/2008/layout/VerticalCurvedList"/>
    <dgm:cxn modelId="{9EEAFEB1-34F2-2A4D-ABD5-77EC17E3B534}" srcId="{9801C99B-755A-8946-874A-B000B29BC873}" destId="{90C4CD39-92B0-834D-876C-BA5FECB66FF4}" srcOrd="4" destOrd="0" parTransId="{BFDF9277-5B9B-5C49-A0DE-E61EDFD9F495}" sibTransId="{B3B3F33C-2657-5F4E-BDC4-8BE61F3CA499}"/>
    <dgm:cxn modelId="{3208F925-CF72-440C-8ECE-2C0948E63A69}" type="presOf" srcId="{FBFF5EBC-CCE0-DA4F-9BC9-95B4C5F7BA51}" destId="{5506BDE8-FC3D-4AF8-8DA4-485C7ED28FDF}" srcOrd="0" destOrd="0" presId="urn:microsoft.com/office/officeart/2008/layout/VerticalCurvedList"/>
    <dgm:cxn modelId="{351C195F-FF2F-4C4B-85FB-69612AA6593B}" type="presOf" srcId="{BBD31E37-0853-4A8C-A85E-306DF14EF367}" destId="{A584BC1B-877D-4629-8C77-016727455FE9}" srcOrd="0" destOrd="0" presId="urn:microsoft.com/office/officeart/2008/layout/VerticalCurvedList"/>
    <dgm:cxn modelId="{830BF8F4-76F8-384C-B6F3-E68ECAA1F530}" srcId="{9801C99B-755A-8946-874A-B000B29BC873}" destId="{E0CAE554-7E43-614C-8560-45BD60DB34C8}" srcOrd="3" destOrd="0" parTransId="{0FFAA74B-1917-514D-9BA3-B7DBF2E911FA}" sibTransId="{5D933D12-AE31-384B-878A-E42B29270175}"/>
    <dgm:cxn modelId="{30DF0B98-4BE2-471F-BDB0-0BC40320FEA1}" type="presOf" srcId="{516FE5CC-6B9E-1542-BAB0-1F2076F22C49}" destId="{BC16F140-987D-44DA-9E2A-85AD16E115E2}" srcOrd="0" destOrd="0" presId="urn:microsoft.com/office/officeart/2008/layout/VerticalCurvedList"/>
    <dgm:cxn modelId="{D3D78232-02AB-4239-B0F9-C1656B9E8D7E}" type="presOf" srcId="{9801C99B-755A-8946-874A-B000B29BC873}" destId="{B09E68E2-7E1F-4BAB-961F-00F797877F4C}" srcOrd="0" destOrd="0" presId="urn:microsoft.com/office/officeart/2008/layout/VerticalCurvedList"/>
    <dgm:cxn modelId="{D90E71B5-241D-4122-A76E-579EA1184A76}" type="presOf" srcId="{90C4CD39-92B0-834D-876C-BA5FECB66FF4}" destId="{4F0146B8-BAC7-4AFB-B78C-B337B2F2C821}" srcOrd="0" destOrd="0" presId="urn:microsoft.com/office/officeart/2008/layout/VerticalCurvedList"/>
    <dgm:cxn modelId="{562E5B50-335A-2942-8220-B69266309067}" srcId="{9801C99B-755A-8946-874A-B000B29BC873}" destId="{516FE5CC-6B9E-1542-BAB0-1F2076F22C49}" srcOrd="5" destOrd="0" parTransId="{573F3C25-9FDB-4240-A62D-85EBC843B144}" sibTransId="{0F46E446-F7F1-D848-9FE3-0D5254CA8A4A}"/>
    <dgm:cxn modelId="{0FE51943-88DF-412A-A527-37466E9D23CA}" type="presOf" srcId="{E0CAE554-7E43-614C-8560-45BD60DB34C8}" destId="{09162511-6C71-4DAF-9641-EA3CE8CE8E61}" srcOrd="0" destOrd="0" presId="urn:microsoft.com/office/officeart/2008/layout/VerticalCurvedList"/>
    <dgm:cxn modelId="{044AA916-F09B-4DCB-A7DE-92A6CDBE3180}" type="presParOf" srcId="{B09E68E2-7E1F-4BAB-961F-00F797877F4C}" destId="{18B7FFF7-AD44-4FDA-9C0B-865AC6AC70CD}" srcOrd="0" destOrd="0" presId="urn:microsoft.com/office/officeart/2008/layout/VerticalCurvedList"/>
    <dgm:cxn modelId="{263F4AB6-5649-431C-9C9E-08CC18242269}" type="presParOf" srcId="{18B7FFF7-AD44-4FDA-9C0B-865AC6AC70CD}" destId="{4A4B03AC-10F0-480E-AA5E-CBA2BF3B31D8}" srcOrd="0" destOrd="0" presId="urn:microsoft.com/office/officeart/2008/layout/VerticalCurvedList"/>
    <dgm:cxn modelId="{F4A177CF-63F1-4A6D-AC76-19A27541E90E}" type="presParOf" srcId="{4A4B03AC-10F0-480E-AA5E-CBA2BF3B31D8}" destId="{AC42EE9D-39EB-4BCB-ADD0-ED862A6FEE00}" srcOrd="0" destOrd="0" presId="urn:microsoft.com/office/officeart/2008/layout/VerticalCurvedList"/>
    <dgm:cxn modelId="{9BD995D2-F73B-49F8-8E6A-65AF132FD041}" type="presParOf" srcId="{4A4B03AC-10F0-480E-AA5E-CBA2BF3B31D8}" destId="{B0C4E67F-A31C-42A2-A6C6-C804C8E200A7}" srcOrd="1" destOrd="0" presId="urn:microsoft.com/office/officeart/2008/layout/VerticalCurvedList"/>
    <dgm:cxn modelId="{52BAA830-F6DE-4B8F-B53B-552C603E370A}" type="presParOf" srcId="{4A4B03AC-10F0-480E-AA5E-CBA2BF3B31D8}" destId="{7AA08530-DBC5-413D-88EF-1ADEAF1F47EE}" srcOrd="2" destOrd="0" presId="urn:microsoft.com/office/officeart/2008/layout/VerticalCurvedList"/>
    <dgm:cxn modelId="{C885C1DB-E102-45DB-A47E-4A2A5CC2A27B}" type="presParOf" srcId="{4A4B03AC-10F0-480E-AA5E-CBA2BF3B31D8}" destId="{54D3DA06-5295-45C6-A9FE-070BF1909D6E}" srcOrd="3" destOrd="0" presId="urn:microsoft.com/office/officeart/2008/layout/VerticalCurvedList"/>
    <dgm:cxn modelId="{7FF98397-0F35-46AC-A66F-60429C72BA18}" type="presParOf" srcId="{18B7FFF7-AD44-4FDA-9C0B-865AC6AC70CD}" destId="{A584BC1B-877D-4629-8C77-016727455FE9}" srcOrd="1" destOrd="0" presId="urn:microsoft.com/office/officeart/2008/layout/VerticalCurvedList"/>
    <dgm:cxn modelId="{0C1BA4D2-43F1-41DB-B943-D776596369E8}" type="presParOf" srcId="{18B7FFF7-AD44-4FDA-9C0B-865AC6AC70CD}" destId="{4A57CD24-58B3-477F-B730-73E169126890}" srcOrd="2" destOrd="0" presId="urn:microsoft.com/office/officeart/2008/layout/VerticalCurvedList"/>
    <dgm:cxn modelId="{13E782BE-00A6-43AE-B5C1-6A74D399373A}" type="presParOf" srcId="{4A57CD24-58B3-477F-B730-73E169126890}" destId="{81405CDD-7465-499D-91AB-A51928887BAD}" srcOrd="0" destOrd="0" presId="urn:microsoft.com/office/officeart/2008/layout/VerticalCurvedList"/>
    <dgm:cxn modelId="{DB39997D-D49F-4B3A-BDC3-91161D89938D}" type="presParOf" srcId="{18B7FFF7-AD44-4FDA-9C0B-865AC6AC70CD}" destId="{5506BDE8-FC3D-4AF8-8DA4-485C7ED28FDF}" srcOrd="3" destOrd="0" presId="urn:microsoft.com/office/officeart/2008/layout/VerticalCurvedList"/>
    <dgm:cxn modelId="{0EA2C3EF-B916-4D06-8ED5-096605436C7B}" type="presParOf" srcId="{18B7FFF7-AD44-4FDA-9C0B-865AC6AC70CD}" destId="{25FA92D4-42BD-4BBC-AAC9-F0AD371375D4}" srcOrd="4" destOrd="0" presId="urn:microsoft.com/office/officeart/2008/layout/VerticalCurvedList"/>
    <dgm:cxn modelId="{F82FC930-103B-4AA4-98B1-0B728CD93591}" type="presParOf" srcId="{25FA92D4-42BD-4BBC-AAC9-F0AD371375D4}" destId="{6FB262AA-133F-40B4-8B9F-55E0CFD74996}" srcOrd="0" destOrd="0" presId="urn:microsoft.com/office/officeart/2008/layout/VerticalCurvedList"/>
    <dgm:cxn modelId="{58134930-2E14-4033-9574-F93F8C52770C}" type="presParOf" srcId="{18B7FFF7-AD44-4FDA-9C0B-865AC6AC70CD}" destId="{3FFC686C-83F5-43FB-A7EE-CC0665934A34}" srcOrd="5" destOrd="0" presId="urn:microsoft.com/office/officeart/2008/layout/VerticalCurvedList"/>
    <dgm:cxn modelId="{CC9BE917-86F4-4D2A-8142-6A9714D5AA40}" type="presParOf" srcId="{18B7FFF7-AD44-4FDA-9C0B-865AC6AC70CD}" destId="{BD87B1F1-16B1-4726-9647-A1DC6D4E5F54}" srcOrd="6" destOrd="0" presId="urn:microsoft.com/office/officeart/2008/layout/VerticalCurvedList"/>
    <dgm:cxn modelId="{E6357293-6AB1-43E3-887D-2ACC12428224}" type="presParOf" srcId="{BD87B1F1-16B1-4726-9647-A1DC6D4E5F54}" destId="{CF6682C3-F1BC-455B-B189-BDE141796DAD}" srcOrd="0" destOrd="0" presId="urn:microsoft.com/office/officeart/2008/layout/VerticalCurvedList"/>
    <dgm:cxn modelId="{7EC0370B-4FB9-4824-824A-EC3F60F2455E}" type="presParOf" srcId="{18B7FFF7-AD44-4FDA-9C0B-865AC6AC70CD}" destId="{09162511-6C71-4DAF-9641-EA3CE8CE8E61}" srcOrd="7" destOrd="0" presId="urn:microsoft.com/office/officeart/2008/layout/VerticalCurvedList"/>
    <dgm:cxn modelId="{52FB59FC-11BE-4408-861B-9286954CFB1E}" type="presParOf" srcId="{18B7FFF7-AD44-4FDA-9C0B-865AC6AC70CD}" destId="{9AC3745F-EB15-4EBE-8A6E-28317A278EA0}" srcOrd="8" destOrd="0" presId="urn:microsoft.com/office/officeart/2008/layout/VerticalCurvedList"/>
    <dgm:cxn modelId="{5B09BBAF-416A-46D2-83E1-125710B49D3A}" type="presParOf" srcId="{9AC3745F-EB15-4EBE-8A6E-28317A278EA0}" destId="{27863380-6808-4035-9055-7761007CAE20}" srcOrd="0" destOrd="0" presId="urn:microsoft.com/office/officeart/2008/layout/VerticalCurvedList"/>
    <dgm:cxn modelId="{936533CA-A75A-431C-B592-FE9DE3CE8F43}" type="presParOf" srcId="{18B7FFF7-AD44-4FDA-9C0B-865AC6AC70CD}" destId="{4F0146B8-BAC7-4AFB-B78C-B337B2F2C821}" srcOrd="9" destOrd="0" presId="urn:microsoft.com/office/officeart/2008/layout/VerticalCurvedList"/>
    <dgm:cxn modelId="{5A307221-676C-4AC3-9B06-6CC6C8967E3F}" type="presParOf" srcId="{18B7FFF7-AD44-4FDA-9C0B-865AC6AC70CD}" destId="{F5DCCA4B-ADA7-4631-898B-F9C6ABFF2A4A}" srcOrd="10" destOrd="0" presId="urn:microsoft.com/office/officeart/2008/layout/VerticalCurvedList"/>
    <dgm:cxn modelId="{683098A0-DC71-45AF-AA82-8414CEF57271}" type="presParOf" srcId="{F5DCCA4B-ADA7-4631-898B-F9C6ABFF2A4A}" destId="{805421CE-348C-4D3F-AF6A-3B7CCC3D590D}" srcOrd="0" destOrd="0" presId="urn:microsoft.com/office/officeart/2008/layout/VerticalCurvedList"/>
    <dgm:cxn modelId="{8DDEA8D4-0463-425E-8F4A-4B6A576007E6}" type="presParOf" srcId="{18B7FFF7-AD44-4FDA-9C0B-865AC6AC70CD}" destId="{BC16F140-987D-44DA-9E2A-85AD16E115E2}" srcOrd="11" destOrd="0" presId="urn:microsoft.com/office/officeart/2008/layout/VerticalCurvedList"/>
    <dgm:cxn modelId="{192FA342-F611-4D2C-96B2-ADEF356C9218}" type="presParOf" srcId="{18B7FFF7-AD44-4FDA-9C0B-865AC6AC70CD}" destId="{A864767E-F9B2-4489-9E59-72F8B9D20F2A}" srcOrd="12" destOrd="0" presId="urn:microsoft.com/office/officeart/2008/layout/VerticalCurvedList"/>
    <dgm:cxn modelId="{0895771A-F48B-44CB-B95F-87A245A04030}" type="presParOf" srcId="{A864767E-F9B2-4489-9E59-72F8B9D20F2A}" destId="{79D20A89-E14D-418D-98AC-A57EB32ADF3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8CB9F-FC92-3E4F-A3EF-C562E83A93B8}">
      <dsp:nvSpPr>
        <dsp:cNvPr id="0" name=""/>
        <dsp:cNvSpPr/>
      </dsp:nvSpPr>
      <dsp:spPr>
        <a:xfrm>
          <a:off x="313903" y="3483"/>
          <a:ext cx="2960815" cy="1485185"/>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aiandra GD" panose="020E0502030308020204" pitchFamily="34" charset="0"/>
              <a:cs typeface="Times New Roman" panose="02020603050405020304" pitchFamily="18" charset="0"/>
            </a:rPr>
            <a:t>Need for specific regulations</a:t>
          </a:r>
          <a:endParaRPr lang="en-US" sz="2800" kern="1200" dirty="0">
            <a:latin typeface="Maiandra GD" panose="020E0502030308020204" pitchFamily="34" charset="0"/>
          </a:endParaRPr>
        </a:p>
      </dsp:txBody>
      <dsp:txXfrm>
        <a:off x="313903" y="3483"/>
        <a:ext cx="2960815" cy="1485185"/>
      </dsp:txXfrm>
    </dsp:sp>
    <dsp:sp modelId="{EBD518B5-4481-764C-99D8-B04C8781FA51}">
      <dsp:nvSpPr>
        <dsp:cNvPr id="0" name=""/>
        <dsp:cNvSpPr/>
      </dsp:nvSpPr>
      <dsp:spPr>
        <a:xfrm>
          <a:off x="3633515" y="0"/>
          <a:ext cx="2597192" cy="1485185"/>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aiandra GD" panose="020E0502030308020204" pitchFamily="34" charset="0"/>
              <a:cs typeface="Times New Roman" panose="02020603050405020304" pitchFamily="18" charset="0"/>
            </a:rPr>
            <a:t>Insufficient specificity</a:t>
          </a:r>
          <a:endParaRPr lang="en-US" sz="2800" kern="1200" dirty="0">
            <a:latin typeface="Maiandra GD" panose="020E0502030308020204" pitchFamily="34" charset="0"/>
          </a:endParaRPr>
        </a:p>
      </dsp:txBody>
      <dsp:txXfrm>
        <a:off x="3633515" y="0"/>
        <a:ext cx="2597192" cy="1485185"/>
      </dsp:txXfrm>
    </dsp:sp>
    <dsp:sp modelId="{DFF3D334-A1DE-EC4B-BD87-9FEEE2700619}">
      <dsp:nvSpPr>
        <dsp:cNvPr id="0" name=""/>
        <dsp:cNvSpPr/>
      </dsp:nvSpPr>
      <dsp:spPr>
        <a:xfrm>
          <a:off x="6814989" y="0"/>
          <a:ext cx="2786207" cy="1485185"/>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aiandra GD" panose="020E0502030308020204" pitchFamily="34" charset="0"/>
              <a:cs typeface="Times New Roman" panose="02020603050405020304" pitchFamily="18" charset="0"/>
            </a:rPr>
            <a:t>Monitoring and compliance</a:t>
          </a:r>
          <a:endParaRPr lang="en-US" sz="2800" kern="1200" dirty="0">
            <a:latin typeface="Maiandra GD" panose="020E0502030308020204" pitchFamily="34" charset="0"/>
          </a:endParaRPr>
        </a:p>
      </dsp:txBody>
      <dsp:txXfrm>
        <a:off x="6814989" y="0"/>
        <a:ext cx="2786207" cy="1485185"/>
      </dsp:txXfrm>
    </dsp:sp>
    <dsp:sp modelId="{5F29523A-7A7A-E94D-8358-913E4EC82045}">
      <dsp:nvSpPr>
        <dsp:cNvPr id="0" name=""/>
        <dsp:cNvSpPr/>
      </dsp:nvSpPr>
      <dsp:spPr>
        <a:xfrm>
          <a:off x="2509725" y="1727645"/>
          <a:ext cx="2475308" cy="1485185"/>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aiandra GD" panose="020E0502030308020204" pitchFamily="34" charset="0"/>
              <a:cs typeface="Times New Roman" panose="02020603050405020304" pitchFamily="18" charset="0"/>
            </a:rPr>
            <a:t>Technological evolution</a:t>
          </a:r>
          <a:endParaRPr lang="en-US" sz="2800" kern="1200" dirty="0">
            <a:latin typeface="Maiandra GD" panose="020E0502030308020204" pitchFamily="34" charset="0"/>
          </a:endParaRPr>
        </a:p>
      </dsp:txBody>
      <dsp:txXfrm>
        <a:off x="2509725" y="1727645"/>
        <a:ext cx="2475308" cy="1485185"/>
      </dsp:txXfrm>
    </dsp:sp>
    <dsp:sp modelId="{A1BDC269-DEA3-F047-94B1-59833C0DBA44}">
      <dsp:nvSpPr>
        <dsp:cNvPr id="0" name=""/>
        <dsp:cNvSpPr/>
      </dsp:nvSpPr>
      <dsp:spPr>
        <a:xfrm>
          <a:off x="5741537" y="1703466"/>
          <a:ext cx="2475308" cy="1485185"/>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aiandra GD" panose="020E0502030308020204" pitchFamily="34" charset="0"/>
              <a:cs typeface="Times New Roman" panose="02020603050405020304" pitchFamily="18" charset="0"/>
            </a:rPr>
            <a:t>Restrictive provisions</a:t>
          </a:r>
          <a:endParaRPr lang="en-US" sz="2800" kern="1200" dirty="0">
            <a:latin typeface="Maiandra GD" panose="020E0502030308020204" pitchFamily="34" charset="0"/>
          </a:endParaRPr>
        </a:p>
      </dsp:txBody>
      <dsp:txXfrm>
        <a:off x="5741537" y="1703466"/>
        <a:ext cx="2475308" cy="1485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C4E67F-A31C-42A2-A6C6-C804C8E200A7}">
      <dsp:nvSpPr>
        <dsp:cNvPr id="0" name=""/>
        <dsp:cNvSpPr/>
      </dsp:nvSpPr>
      <dsp:spPr>
        <a:xfrm>
          <a:off x="-4445819" y="-681829"/>
          <a:ext cx="5296389" cy="5296389"/>
        </a:xfrm>
        <a:prstGeom prst="blockArc">
          <a:avLst>
            <a:gd name="adj1" fmla="val 18900000"/>
            <a:gd name="adj2" fmla="val 2700000"/>
            <a:gd name="adj3" fmla="val 408"/>
          </a:avLst>
        </a:pr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84BC1B-877D-4629-8C77-016727455FE9}">
      <dsp:nvSpPr>
        <dsp:cNvPr id="0" name=""/>
        <dsp:cNvSpPr/>
      </dsp:nvSpPr>
      <dsp:spPr>
        <a:xfrm>
          <a:off x="317743" y="207097"/>
          <a:ext cx="9130320" cy="414037"/>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43" tIns="48260" rIns="48260" bIns="48260" numCol="1" spcCol="1270" anchor="ctr" anchorCtr="0">
          <a:noAutofit/>
        </a:bodyPr>
        <a:lstStyle/>
        <a:p>
          <a:pPr lvl="0" algn="l" defTabSz="844550">
            <a:lnSpc>
              <a:spcPct val="90000"/>
            </a:lnSpc>
            <a:spcBef>
              <a:spcPct val="0"/>
            </a:spcBef>
            <a:spcAft>
              <a:spcPct val="35000"/>
            </a:spcAft>
          </a:pPr>
          <a:r>
            <a:rPr lang="en-US" sz="1900" b="1" kern="1200" dirty="0" smtClean="0">
              <a:latin typeface="Maiandra GD" panose="020E0502030308020204" pitchFamily="34" charset="0"/>
            </a:rPr>
            <a:t>To promote ethical social media use by advocates the following is recommended:</a:t>
          </a:r>
          <a:endParaRPr lang="en-US" sz="1900" b="1" kern="1200" dirty="0">
            <a:latin typeface="Maiandra GD" panose="020E0502030308020204" pitchFamily="34" charset="0"/>
          </a:endParaRPr>
        </a:p>
      </dsp:txBody>
      <dsp:txXfrm>
        <a:off x="317743" y="207097"/>
        <a:ext cx="9130320" cy="414037"/>
      </dsp:txXfrm>
    </dsp:sp>
    <dsp:sp modelId="{81405CDD-7465-499D-91AB-A51928887BAD}">
      <dsp:nvSpPr>
        <dsp:cNvPr id="0" name=""/>
        <dsp:cNvSpPr/>
      </dsp:nvSpPr>
      <dsp:spPr>
        <a:xfrm>
          <a:off x="58969" y="155342"/>
          <a:ext cx="517547" cy="517547"/>
        </a:xfrm>
        <a:prstGeom prst="ellipse">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06BDE8-FC3D-4AF8-8DA4-485C7ED28FDF}">
      <dsp:nvSpPr>
        <dsp:cNvPr id="0" name=""/>
        <dsp:cNvSpPr/>
      </dsp:nvSpPr>
      <dsp:spPr>
        <a:xfrm>
          <a:off x="658317" y="828075"/>
          <a:ext cx="8789746" cy="414037"/>
        </a:xfrm>
        <a:prstGeom prst="rect">
          <a:avLst/>
        </a:prstGeom>
        <a:solidFill>
          <a:schemeClr val="accent3">
            <a:hueOff val="-2465633"/>
            <a:satOff val="2512"/>
            <a:lumOff val="-47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43" tIns="48260" rIns="48260" bIns="48260" numCol="1" spcCol="1270" anchor="ctr" anchorCtr="0">
          <a:noAutofit/>
        </a:bodyPr>
        <a:lstStyle/>
        <a:p>
          <a:pPr lvl="0" algn="l" defTabSz="844550">
            <a:lnSpc>
              <a:spcPct val="90000"/>
            </a:lnSpc>
            <a:spcBef>
              <a:spcPct val="0"/>
            </a:spcBef>
            <a:spcAft>
              <a:spcPct val="35000"/>
            </a:spcAft>
          </a:pPr>
          <a:r>
            <a:rPr lang="en-US" sz="1900" b="1" kern="1200" dirty="0" smtClean="0">
              <a:latin typeface="Maiandra GD" panose="020E0502030308020204" pitchFamily="34" charset="0"/>
            </a:rPr>
            <a:t>Strengthening the Legal Framework</a:t>
          </a:r>
          <a:endParaRPr lang="en-US" sz="1900" kern="1200" dirty="0">
            <a:latin typeface="Maiandra GD" panose="020E0502030308020204" pitchFamily="34" charset="0"/>
          </a:endParaRPr>
        </a:p>
      </dsp:txBody>
      <dsp:txXfrm>
        <a:off x="658317" y="828075"/>
        <a:ext cx="8789746" cy="414037"/>
      </dsp:txXfrm>
    </dsp:sp>
    <dsp:sp modelId="{6FB262AA-133F-40B4-8B9F-55E0CFD74996}">
      <dsp:nvSpPr>
        <dsp:cNvPr id="0" name=""/>
        <dsp:cNvSpPr/>
      </dsp:nvSpPr>
      <dsp:spPr>
        <a:xfrm>
          <a:off x="399543" y="776320"/>
          <a:ext cx="517547" cy="517547"/>
        </a:xfrm>
        <a:prstGeom prst="ellipse">
          <a:avLst/>
        </a:prstGeom>
        <a:solidFill>
          <a:schemeClr val="lt1">
            <a:hueOff val="0"/>
            <a:satOff val="0"/>
            <a:lumOff val="0"/>
            <a:alphaOff val="0"/>
          </a:schemeClr>
        </a:solidFill>
        <a:ln w="15875" cap="flat" cmpd="sng" algn="ctr">
          <a:solidFill>
            <a:schemeClr val="accent3">
              <a:hueOff val="-2465633"/>
              <a:satOff val="2512"/>
              <a:lumOff val="-471"/>
              <a:alphaOff val="0"/>
            </a:schemeClr>
          </a:solidFill>
          <a:prstDash val="solid"/>
        </a:ln>
        <a:effectLst/>
      </dsp:spPr>
      <dsp:style>
        <a:lnRef idx="2">
          <a:scrgbClr r="0" g="0" b="0"/>
        </a:lnRef>
        <a:fillRef idx="1">
          <a:scrgbClr r="0" g="0" b="0"/>
        </a:fillRef>
        <a:effectRef idx="0">
          <a:scrgbClr r="0" g="0" b="0"/>
        </a:effectRef>
        <a:fontRef idx="minor"/>
      </dsp:style>
    </dsp:sp>
    <dsp:sp modelId="{3FFC686C-83F5-43FB-A7EE-CC0665934A34}">
      <dsp:nvSpPr>
        <dsp:cNvPr id="0" name=""/>
        <dsp:cNvSpPr/>
      </dsp:nvSpPr>
      <dsp:spPr>
        <a:xfrm>
          <a:off x="814053" y="1449053"/>
          <a:ext cx="8634010" cy="414037"/>
        </a:xfrm>
        <a:prstGeom prst="rect">
          <a:avLst/>
        </a:prstGeom>
        <a:solidFill>
          <a:schemeClr val="accent3">
            <a:hueOff val="-4931266"/>
            <a:satOff val="5025"/>
            <a:lumOff val="-94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43" tIns="48260" rIns="48260" bIns="48260" numCol="1" spcCol="1270" anchor="ctr" anchorCtr="0">
          <a:noAutofit/>
        </a:bodyPr>
        <a:lstStyle/>
        <a:p>
          <a:pPr lvl="0" algn="l" defTabSz="844550">
            <a:lnSpc>
              <a:spcPct val="90000"/>
            </a:lnSpc>
            <a:spcBef>
              <a:spcPct val="0"/>
            </a:spcBef>
            <a:spcAft>
              <a:spcPct val="35000"/>
            </a:spcAft>
          </a:pPr>
          <a:r>
            <a:rPr lang="en-US" sz="1900" b="1" kern="1200" dirty="0" smtClean="0">
              <a:latin typeface="Maiandra GD" panose="020E0502030308020204" pitchFamily="34" charset="0"/>
            </a:rPr>
            <a:t>Training and Awareness Programmes</a:t>
          </a:r>
          <a:endParaRPr lang="en-US" sz="1900" kern="1200" dirty="0">
            <a:latin typeface="Maiandra GD" panose="020E0502030308020204" pitchFamily="34" charset="0"/>
          </a:endParaRPr>
        </a:p>
      </dsp:txBody>
      <dsp:txXfrm>
        <a:off x="814053" y="1449053"/>
        <a:ext cx="8634010" cy="414037"/>
      </dsp:txXfrm>
    </dsp:sp>
    <dsp:sp modelId="{CF6682C3-F1BC-455B-B189-BDE141796DAD}">
      <dsp:nvSpPr>
        <dsp:cNvPr id="0" name=""/>
        <dsp:cNvSpPr/>
      </dsp:nvSpPr>
      <dsp:spPr>
        <a:xfrm>
          <a:off x="555280" y="1397298"/>
          <a:ext cx="517547" cy="517547"/>
        </a:xfrm>
        <a:prstGeom prst="ellipse">
          <a:avLst/>
        </a:prstGeom>
        <a:solidFill>
          <a:schemeClr val="lt1">
            <a:hueOff val="0"/>
            <a:satOff val="0"/>
            <a:lumOff val="0"/>
            <a:alphaOff val="0"/>
          </a:schemeClr>
        </a:solidFill>
        <a:ln w="15875" cap="flat" cmpd="sng" algn="ctr">
          <a:solidFill>
            <a:schemeClr val="accent3">
              <a:hueOff val="-4931266"/>
              <a:satOff val="5025"/>
              <a:lumOff val="-942"/>
              <a:alphaOff val="0"/>
            </a:schemeClr>
          </a:solidFill>
          <a:prstDash val="solid"/>
        </a:ln>
        <a:effectLst/>
      </dsp:spPr>
      <dsp:style>
        <a:lnRef idx="2">
          <a:scrgbClr r="0" g="0" b="0"/>
        </a:lnRef>
        <a:fillRef idx="1">
          <a:scrgbClr r="0" g="0" b="0"/>
        </a:fillRef>
        <a:effectRef idx="0">
          <a:scrgbClr r="0" g="0" b="0"/>
        </a:effectRef>
        <a:fontRef idx="minor"/>
      </dsp:style>
    </dsp:sp>
    <dsp:sp modelId="{09162511-6C71-4DAF-9641-EA3CE8CE8E61}">
      <dsp:nvSpPr>
        <dsp:cNvPr id="0" name=""/>
        <dsp:cNvSpPr/>
      </dsp:nvSpPr>
      <dsp:spPr>
        <a:xfrm>
          <a:off x="814053" y="2069638"/>
          <a:ext cx="8634010" cy="414037"/>
        </a:xfrm>
        <a:prstGeom prst="rect">
          <a:avLst/>
        </a:prstGeom>
        <a:solidFill>
          <a:schemeClr val="accent3">
            <a:hueOff val="-7396900"/>
            <a:satOff val="7537"/>
            <a:lumOff val="-1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43" tIns="48260" rIns="48260" bIns="48260" numCol="1" spcCol="1270" anchor="ctr" anchorCtr="0">
          <a:noAutofit/>
        </a:bodyPr>
        <a:lstStyle/>
        <a:p>
          <a:pPr lvl="0" algn="l" defTabSz="844550">
            <a:lnSpc>
              <a:spcPct val="90000"/>
            </a:lnSpc>
            <a:spcBef>
              <a:spcPct val="0"/>
            </a:spcBef>
            <a:spcAft>
              <a:spcPct val="35000"/>
            </a:spcAft>
          </a:pPr>
          <a:r>
            <a:rPr lang="en-US" sz="1900" b="1" kern="1200" dirty="0" smtClean="0">
              <a:latin typeface="Maiandra GD" panose="020E0502030308020204" pitchFamily="34" charset="0"/>
            </a:rPr>
            <a:t>Promoting an Ethical Culture</a:t>
          </a:r>
          <a:endParaRPr lang="en-US" sz="1900" kern="1200" dirty="0">
            <a:latin typeface="Maiandra GD" panose="020E0502030308020204" pitchFamily="34" charset="0"/>
          </a:endParaRPr>
        </a:p>
      </dsp:txBody>
      <dsp:txXfrm>
        <a:off x="814053" y="2069638"/>
        <a:ext cx="8634010" cy="414037"/>
      </dsp:txXfrm>
    </dsp:sp>
    <dsp:sp modelId="{27863380-6808-4035-9055-7761007CAE20}">
      <dsp:nvSpPr>
        <dsp:cNvPr id="0" name=""/>
        <dsp:cNvSpPr/>
      </dsp:nvSpPr>
      <dsp:spPr>
        <a:xfrm>
          <a:off x="555280" y="2017883"/>
          <a:ext cx="517547" cy="517547"/>
        </a:xfrm>
        <a:prstGeom prst="ellipse">
          <a:avLst/>
        </a:prstGeom>
        <a:solidFill>
          <a:schemeClr val="lt1">
            <a:hueOff val="0"/>
            <a:satOff val="0"/>
            <a:lumOff val="0"/>
            <a:alphaOff val="0"/>
          </a:schemeClr>
        </a:solidFill>
        <a:ln w="15875" cap="flat" cmpd="sng" algn="ctr">
          <a:solidFill>
            <a:schemeClr val="accent3">
              <a:hueOff val="-7396900"/>
              <a:satOff val="7537"/>
              <a:lumOff val="-1412"/>
              <a:alphaOff val="0"/>
            </a:schemeClr>
          </a:solidFill>
          <a:prstDash val="solid"/>
        </a:ln>
        <a:effectLst/>
      </dsp:spPr>
      <dsp:style>
        <a:lnRef idx="2">
          <a:scrgbClr r="0" g="0" b="0"/>
        </a:lnRef>
        <a:fillRef idx="1">
          <a:scrgbClr r="0" g="0" b="0"/>
        </a:fillRef>
        <a:effectRef idx="0">
          <a:scrgbClr r="0" g="0" b="0"/>
        </a:effectRef>
        <a:fontRef idx="minor"/>
      </dsp:style>
    </dsp:sp>
    <dsp:sp modelId="{4F0146B8-BAC7-4AFB-B78C-B337B2F2C821}">
      <dsp:nvSpPr>
        <dsp:cNvPr id="0" name=""/>
        <dsp:cNvSpPr/>
      </dsp:nvSpPr>
      <dsp:spPr>
        <a:xfrm>
          <a:off x="658317" y="2690616"/>
          <a:ext cx="8789746" cy="414037"/>
        </a:xfrm>
        <a:prstGeom prst="rect">
          <a:avLst/>
        </a:prstGeom>
        <a:solidFill>
          <a:schemeClr val="accent3">
            <a:hueOff val="-9862533"/>
            <a:satOff val="10050"/>
            <a:lumOff val="-18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43" tIns="48260" rIns="48260" bIns="48260" numCol="1" spcCol="1270" anchor="ctr" anchorCtr="0">
          <a:noAutofit/>
        </a:bodyPr>
        <a:lstStyle/>
        <a:p>
          <a:pPr lvl="0" algn="l" defTabSz="844550">
            <a:lnSpc>
              <a:spcPct val="90000"/>
            </a:lnSpc>
            <a:spcBef>
              <a:spcPct val="0"/>
            </a:spcBef>
            <a:spcAft>
              <a:spcPct val="35000"/>
            </a:spcAft>
          </a:pPr>
          <a:r>
            <a:rPr lang="en-US" sz="1900" b="1" kern="1200" dirty="0" smtClean="0">
              <a:latin typeface="Maiandra GD" panose="020E0502030308020204" pitchFamily="34" charset="0"/>
            </a:rPr>
            <a:t>Leveraging Technology</a:t>
          </a:r>
          <a:endParaRPr lang="en-US" sz="1900" kern="1200" dirty="0">
            <a:latin typeface="Maiandra GD" panose="020E0502030308020204" pitchFamily="34" charset="0"/>
          </a:endParaRPr>
        </a:p>
      </dsp:txBody>
      <dsp:txXfrm>
        <a:off x="658317" y="2690616"/>
        <a:ext cx="8789746" cy="414037"/>
      </dsp:txXfrm>
    </dsp:sp>
    <dsp:sp modelId="{805421CE-348C-4D3F-AF6A-3B7CCC3D590D}">
      <dsp:nvSpPr>
        <dsp:cNvPr id="0" name=""/>
        <dsp:cNvSpPr/>
      </dsp:nvSpPr>
      <dsp:spPr>
        <a:xfrm>
          <a:off x="399543" y="2638861"/>
          <a:ext cx="517547" cy="517547"/>
        </a:xfrm>
        <a:prstGeom prst="ellipse">
          <a:avLst/>
        </a:prstGeom>
        <a:solidFill>
          <a:schemeClr val="lt1">
            <a:hueOff val="0"/>
            <a:satOff val="0"/>
            <a:lumOff val="0"/>
            <a:alphaOff val="0"/>
          </a:schemeClr>
        </a:solidFill>
        <a:ln w="15875" cap="flat" cmpd="sng" algn="ctr">
          <a:solidFill>
            <a:schemeClr val="accent3">
              <a:hueOff val="-9862533"/>
              <a:satOff val="10050"/>
              <a:lumOff val="-1883"/>
              <a:alphaOff val="0"/>
            </a:schemeClr>
          </a:solidFill>
          <a:prstDash val="solid"/>
        </a:ln>
        <a:effectLst/>
      </dsp:spPr>
      <dsp:style>
        <a:lnRef idx="2">
          <a:scrgbClr r="0" g="0" b="0"/>
        </a:lnRef>
        <a:fillRef idx="1">
          <a:scrgbClr r="0" g="0" b="0"/>
        </a:fillRef>
        <a:effectRef idx="0">
          <a:scrgbClr r="0" g="0" b="0"/>
        </a:effectRef>
        <a:fontRef idx="minor"/>
      </dsp:style>
    </dsp:sp>
    <dsp:sp modelId="{BC16F140-987D-44DA-9E2A-85AD16E115E2}">
      <dsp:nvSpPr>
        <dsp:cNvPr id="0" name=""/>
        <dsp:cNvSpPr/>
      </dsp:nvSpPr>
      <dsp:spPr>
        <a:xfrm>
          <a:off x="317743" y="3311594"/>
          <a:ext cx="9130320" cy="414037"/>
        </a:xfrm>
        <a:prstGeom prst="rect">
          <a:avLst/>
        </a:prstGeom>
        <a:solidFill>
          <a:schemeClr val="accent3">
            <a:hueOff val="-12328166"/>
            <a:satOff val="12562"/>
            <a:lumOff val="-235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43" tIns="48260" rIns="48260" bIns="48260" numCol="1" spcCol="1270" anchor="ctr" anchorCtr="0">
          <a:noAutofit/>
        </a:bodyPr>
        <a:lstStyle/>
        <a:p>
          <a:pPr lvl="0" algn="l" defTabSz="844550">
            <a:lnSpc>
              <a:spcPct val="90000"/>
            </a:lnSpc>
            <a:spcBef>
              <a:spcPct val="0"/>
            </a:spcBef>
            <a:spcAft>
              <a:spcPct val="35000"/>
            </a:spcAft>
          </a:pPr>
          <a:r>
            <a:rPr lang="en-US" sz="1900" b="1" kern="1200" dirty="0" smtClean="0">
              <a:latin typeface="Maiandra GD" panose="020E0502030308020204" pitchFamily="34" charset="0"/>
            </a:rPr>
            <a:t>Exercise of Caution and Discretion</a:t>
          </a:r>
          <a:endParaRPr lang="en-US" sz="1900" kern="1200" dirty="0">
            <a:latin typeface="Maiandra GD" panose="020E0502030308020204" pitchFamily="34" charset="0"/>
          </a:endParaRPr>
        </a:p>
      </dsp:txBody>
      <dsp:txXfrm>
        <a:off x="317743" y="3311594"/>
        <a:ext cx="9130320" cy="414037"/>
      </dsp:txXfrm>
    </dsp:sp>
    <dsp:sp modelId="{79D20A89-E14D-418D-98AC-A57EB32ADF3B}">
      <dsp:nvSpPr>
        <dsp:cNvPr id="0" name=""/>
        <dsp:cNvSpPr/>
      </dsp:nvSpPr>
      <dsp:spPr>
        <a:xfrm>
          <a:off x="58969" y="3259839"/>
          <a:ext cx="517547" cy="517547"/>
        </a:xfrm>
        <a:prstGeom prst="ellipse">
          <a:avLst/>
        </a:prstGeom>
        <a:solidFill>
          <a:schemeClr val="lt1">
            <a:hueOff val="0"/>
            <a:satOff val="0"/>
            <a:lumOff val="0"/>
            <a:alphaOff val="0"/>
          </a:schemeClr>
        </a:solidFill>
        <a:ln w="15875" cap="flat" cmpd="sng" algn="ctr">
          <a:solidFill>
            <a:schemeClr val="accent3">
              <a:hueOff val="-12328166"/>
              <a:satOff val="12562"/>
              <a:lumOff val="-2354"/>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4"/>
          </a:xfrm>
          <a:prstGeom prst="rect">
            <a:avLst/>
          </a:prstGeom>
        </p:spPr>
        <p:txBody>
          <a:bodyPr vert="horz" lIns="92446" tIns="46223" rIns="92446" bIns="46223" rtlCol="0"/>
          <a:lstStyle>
            <a:lvl1pPr algn="r">
              <a:defRPr sz="1200"/>
            </a:lvl1pPr>
          </a:lstStyle>
          <a:p>
            <a:fld id="{23B678AF-D09D-4495-B245-1BDAA198BC97}" type="datetimeFigureOut">
              <a:rPr lang="en-US" smtClean="0"/>
              <a:t>3/11/2025</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956F43EB-C356-4FB3-9D73-AA26BA27F91F}" type="slidenum">
              <a:rPr lang="en-US" smtClean="0"/>
              <a:t>‹#›</a:t>
            </a:fld>
            <a:endParaRPr lang="en-US"/>
          </a:p>
        </p:txBody>
      </p:sp>
    </p:spTree>
    <p:extLst>
      <p:ext uri="{BB962C8B-B14F-4D97-AF65-F5344CB8AC3E}">
        <p14:creationId xmlns:p14="http://schemas.microsoft.com/office/powerpoint/2010/main" val="3853675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6725"/>
          </a:xfrm>
          <a:prstGeom prst="rect">
            <a:avLst/>
          </a:prstGeom>
        </p:spPr>
        <p:txBody>
          <a:bodyPr vert="horz" lIns="91440" tIns="45720" rIns="91440" bIns="45720" rtlCol="0"/>
          <a:lstStyle>
            <a:lvl1pPr algn="r">
              <a:defRPr sz="1200"/>
            </a:lvl1pPr>
          </a:lstStyle>
          <a:p>
            <a:fld id="{E1F1AC81-506D-4CF2-B5E8-1418BDAAB4BB}" type="datetimeFigureOut">
              <a:rPr lang="en-US" smtClean="0"/>
              <a:t>3/11/2025</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73575"/>
            <a:ext cx="5505450" cy="366077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82913"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6725"/>
          </a:xfrm>
          <a:prstGeom prst="rect">
            <a:avLst/>
          </a:prstGeom>
        </p:spPr>
        <p:txBody>
          <a:bodyPr vert="horz" lIns="91440" tIns="45720" rIns="91440" bIns="45720" rtlCol="0" anchor="b"/>
          <a:lstStyle>
            <a:lvl1pPr algn="r">
              <a:defRPr sz="1200"/>
            </a:lvl1pPr>
          </a:lstStyle>
          <a:p>
            <a:fld id="{AA147646-E13D-4346-883B-51C7B9474679}" type="slidenum">
              <a:rPr lang="en-US" smtClean="0"/>
              <a:t>‹#›</a:t>
            </a:fld>
            <a:endParaRPr lang="en-US"/>
          </a:p>
        </p:txBody>
      </p:sp>
    </p:spTree>
    <p:extLst>
      <p:ext uri="{BB962C8B-B14F-4D97-AF65-F5344CB8AC3E}">
        <p14:creationId xmlns:p14="http://schemas.microsoft.com/office/powerpoint/2010/main" val="4209199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1048794" name="Google Shape;386;p26:notes"/>
          <p:cNvSpPr txBox="1">
            <a:spLocks noGrp="1"/>
          </p:cNvSpPr>
          <p:nvPr>
            <p:ph type="body" idx="1"/>
          </p:nvPr>
        </p:nvSpPr>
        <p:spPr>
          <a:xfrm>
            <a:off x="712078" y="4943557"/>
            <a:ext cx="5699798" cy="4682092"/>
          </a:xfrm>
          <a:prstGeom prst="rect">
            <a:avLst/>
          </a:prstGeom>
        </p:spPr>
        <p:txBody>
          <a:bodyPr spcFirstLastPara="1" wrap="square" lIns="92993" tIns="46484" rIns="92993" bIns="46484" anchor="t" anchorCtr="0">
            <a:noAutofit/>
          </a:bodyPr>
          <a:lstStyle/>
          <a:p>
            <a:pPr marL="0" indent="0">
              <a:spcBef>
                <a:spcPts val="366"/>
              </a:spcBef>
            </a:pPr>
            <a:endParaRPr dirty="0"/>
          </a:p>
        </p:txBody>
      </p:sp>
      <p:sp>
        <p:nvSpPr>
          <p:cNvPr id="1048795" name="Google Shape;387;p26:notes"/>
          <p:cNvSpPr>
            <a:spLocks noGrp="1" noRot="1" noChangeAspect="1"/>
          </p:cNvSpPr>
          <p:nvPr>
            <p:ph type="sldImg" idx="2"/>
          </p:nvPr>
        </p:nvSpPr>
        <p:spPr>
          <a:xfrm>
            <a:off x="95250" y="779463"/>
            <a:ext cx="6934200" cy="39020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48659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BE822E0-BFD0-4885-BE1F-6F546D2DF37A}"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3801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F4033BD-67A6-4307-AAB1-1C5399324E51}" type="datetimeFigureOut">
              <a:rPr lang="en-US" smtClean="0"/>
              <a:pPr/>
              <a:t>3/11/2025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1499264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60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0475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2926980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0083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141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6036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3604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1378048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3/11/2025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2416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F4033BD-67A6-4307-AAB1-1C5399324E51}" type="datetimeFigureOut">
              <a:rPr lang="en-US" smtClean="0"/>
              <a:pPr/>
              <a:t>3/11/2025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3764941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F4033BD-67A6-4307-AAB1-1C5399324E51}" type="datetimeFigureOut">
              <a:rPr lang="en-US" smtClean="0"/>
              <a:pPr/>
              <a:t>3/11/2025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E822E0-BFD0-4885-BE1F-6F546D2DF37A}"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7255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F4033BD-67A6-4307-AAB1-1C5399324E51}" type="datetimeFigureOut">
              <a:rPr lang="en-US" smtClean="0"/>
              <a:pPr/>
              <a:t>3/11/2025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E822E0-BFD0-4885-BE1F-6F546D2DF37A}"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5206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4033BD-67A6-4307-AAB1-1C5399324E51}" type="datetimeFigureOut">
              <a:rPr lang="en-US" smtClean="0"/>
              <a:pPr/>
              <a:t>3/11/2025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2172402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F4033BD-67A6-4307-AAB1-1C5399324E51}" type="datetimeFigureOut">
              <a:rPr lang="en-US" smtClean="0"/>
              <a:pPr/>
              <a:t>3/11/2025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822E0-BFD0-4885-BE1F-6F546D2DF37A}"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9677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F4033BD-67A6-4307-AAB1-1C5399324E51}" type="datetimeFigureOut">
              <a:rPr lang="en-US" smtClean="0"/>
              <a:pPr/>
              <a:t>3/11/2025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2415185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F4033BD-67A6-4307-AAB1-1C5399324E51}" type="datetimeFigureOut">
              <a:rPr lang="en-US" smtClean="0"/>
              <a:pPr/>
              <a:t>3/11/2025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BE822E0-BFD0-4885-BE1F-6F546D2DF37A}" type="slidenum">
              <a:rPr lang="en-US" smtClean="0"/>
              <a:pPr/>
              <a:t>‹#›</a:t>
            </a:fld>
            <a:endParaRPr lang="en-US"/>
          </a:p>
        </p:txBody>
      </p:sp>
    </p:spTree>
    <p:extLst>
      <p:ext uri="{BB962C8B-B14F-4D97-AF65-F5344CB8AC3E}">
        <p14:creationId xmlns:p14="http://schemas.microsoft.com/office/powerpoint/2010/main" val="1374300408"/>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acc.go.ke/" TargetMode="External"/><Relationship Id="rId2" Type="http://schemas.openxmlformats.org/officeDocument/2006/relationships/hyperlink" Target="mailto:acc@ag.go.k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624403"/>
            <a:ext cx="9817247" cy="661595"/>
          </a:xfrm>
        </p:spPr>
        <p:txBody>
          <a:bodyPr>
            <a:noAutofit/>
          </a:bodyPr>
          <a:lstStyle/>
          <a:p>
            <a:r>
              <a:rPr lang="en-US" sz="4000" b="1" dirty="0">
                <a:solidFill>
                  <a:schemeClr val="tx1"/>
                </a:solidFill>
                <a:ea typeface="Tahoma" panose="020B0604030504040204" pitchFamily="34" charset="0"/>
                <a:cs typeface="Tahoma" panose="020B0604030504040204" pitchFamily="34" charset="0"/>
              </a:rPr>
              <a:t>Social Media Ethics for Advocates in Kenya</a:t>
            </a:r>
            <a:endParaRPr lang="en-US" sz="4000" dirty="0">
              <a:solidFill>
                <a:schemeClr val="tx1"/>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67484" y="2537799"/>
            <a:ext cx="3129114" cy="3317875"/>
          </a:xfrm>
        </p:spPr>
      </p:pic>
      <p:pic>
        <p:nvPicPr>
          <p:cNvPr id="6" name="Picture 5"/>
          <p:cNvPicPr>
            <a:picLocks noChangeAspect="1"/>
          </p:cNvPicPr>
          <p:nvPr/>
        </p:nvPicPr>
        <p:blipFill>
          <a:blip r:embed="rId3"/>
          <a:stretch>
            <a:fillRect/>
          </a:stretch>
        </p:blipFill>
        <p:spPr>
          <a:xfrm>
            <a:off x="774551" y="3065930"/>
            <a:ext cx="6882695" cy="2054710"/>
          </a:xfrm>
          <a:prstGeom prst="rect">
            <a:avLst/>
          </a:prstGeom>
        </p:spPr>
      </p:pic>
      <p:pic>
        <p:nvPicPr>
          <p:cNvPr id="7" name="Picture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00786" y="623942"/>
            <a:ext cx="1606475" cy="1000461"/>
          </a:xfrm>
          <a:prstGeom prst="rect">
            <a:avLst/>
          </a:prstGeom>
          <a:noFill/>
        </p:spPr>
      </p:pic>
    </p:spTree>
    <p:extLst>
      <p:ext uri="{BB962C8B-B14F-4D97-AF65-F5344CB8AC3E}">
        <p14:creationId xmlns:p14="http://schemas.microsoft.com/office/powerpoint/2010/main" val="27999999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297F7-083B-B3BE-1EF3-3FD68B3B35C2}"/>
              </a:ext>
            </a:extLst>
          </p:cNvPr>
          <p:cNvSpPr>
            <a:spLocks noGrp="1"/>
          </p:cNvSpPr>
          <p:nvPr>
            <p:ph type="title"/>
          </p:nvPr>
        </p:nvSpPr>
        <p:spPr>
          <a:xfrm>
            <a:off x="1295402" y="1052713"/>
            <a:ext cx="9601196" cy="1233286"/>
          </a:xfrm>
        </p:spPr>
        <p:txBody>
          <a:bodyPr>
            <a:normAutofit/>
          </a:bodyPr>
          <a:lstStyle/>
          <a:p>
            <a:pPr algn="ctr"/>
            <a:r>
              <a:rPr lang="en-US" sz="32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d) The Data Protection </a:t>
            </a:r>
            <a:r>
              <a:rPr lang="en-US" sz="3200" b="1"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Act, </a:t>
            </a:r>
            <a:r>
              <a:rPr lang="en-US" sz="32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No. 24 of </a:t>
            </a:r>
            <a:r>
              <a:rPr lang="en-US" sz="3200" b="1"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2019</a:t>
            </a:r>
            <a:endParaRPr lang="en-US" sz="25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AD9A65A-5728-B76A-212E-7A31CFADEC5F}"/>
              </a:ext>
            </a:extLst>
          </p:cNvPr>
          <p:cNvSpPr>
            <a:spLocks noGrp="1"/>
          </p:cNvSpPr>
          <p:nvPr>
            <p:ph idx="1"/>
          </p:nvPr>
        </p:nvSpPr>
        <p:spPr>
          <a:xfrm>
            <a:off x="1295402" y="2558783"/>
            <a:ext cx="9708134" cy="3672968"/>
          </a:xfrm>
        </p:spPr>
        <p:txBody>
          <a:bodyPr>
            <a:normAutofit fontScale="92500" lnSpcReduction="10000"/>
          </a:bodyPr>
          <a:lstStyle/>
          <a:p>
            <a:pPr marL="0" marR="0" algn="just">
              <a:lnSpc>
                <a:spcPct val="150000"/>
              </a:lnSpc>
              <a:spcAft>
                <a:spcPts val="800"/>
              </a:spcAft>
            </a:pPr>
            <a:r>
              <a:rPr lang="en-US" sz="22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The Data Protection Act provides guidelines for the processing of personal data, which can be relevant to how legal professionals manage client information on social media. </a:t>
            </a:r>
            <a:endParaRPr lang="en-US" sz="2200" dirty="0">
              <a:effectLst/>
              <a:latin typeface="Maiandra GD" panose="020E0502030308020204" pitchFamily="34" charset="0"/>
              <a:ea typeface="Calibri" panose="020F0502020204030204" pitchFamily="34" charset="0"/>
              <a:cs typeface="Times New Roman" panose="02020603050405020304" pitchFamily="18" charset="0"/>
            </a:endParaRPr>
          </a:p>
          <a:p>
            <a:pPr marL="0" marR="0" algn="just">
              <a:lnSpc>
                <a:spcPct val="150000"/>
              </a:lnSpc>
              <a:spcAft>
                <a:spcPts val="800"/>
              </a:spcAft>
            </a:pPr>
            <a:r>
              <a:rPr lang="en-US" sz="2200" dirty="0" smtClean="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Consent </a:t>
            </a:r>
            <a:r>
              <a:rPr lang="en-US" sz="22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for data processing must be express, unequivocal, free, specific, and informed</a:t>
            </a:r>
            <a:r>
              <a:rPr lang="en-US" sz="2200" dirty="0">
                <a:solidFill>
                  <a:srgbClr val="000000"/>
                </a:solidFill>
                <a:latin typeface="Maiandra GD" panose="020E0502030308020204" pitchFamily="34" charset="0"/>
                <a:ea typeface="Calibri" panose="020F0502020204030204" pitchFamily="34" charset="0"/>
                <a:cs typeface="Times New Roman" panose="02020603050405020304" pitchFamily="18" charset="0"/>
              </a:rPr>
              <a:t>. </a:t>
            </a:r>
            <a:r>
              <a:rPr lang="en-US" sz="2200" dirty="0" smtClean="0">
                <a:solidFill>
                  <a:srgbClr val="3333FF"/>
                </a:solidFill>
                <a:latin typeface="Maiandra GD" panose="020E0502030308020204" pitchFamily="34" charset="0"/>
                <a:ea typeface="Calibri" panose="020F0502020204030204" pitchFamily="34" charset="0"/>
                <a:cs typeface="Times New Roman" panose="02020603050405020304" pitchFamily="18" charset="0"/>
              </a:rPr>
              <a:t>(Section 2)</a:t>
            </a:r>
            <a:r>
              <a:rPr lang="en-US" sz="2200" dirty="0" smtClean="0">
                <a:solidFill>
                  <a:srgbClr val="000000"/>
                </a:solidFill>
                <a:latin typeface="Maiandra GD" panose="020E0502030308020204" pitchFamily="34" charset="0"/>
                <a:ea typeface="Calibri" panose="020F0502020204030204" pitchFamily="34" charset="0"/>
                <a:cs typeface="Times New Roman" panose="02020603050405020304" pitchFamily="18" charset="0"/>
              </a:rPr>
              <a:t> </a:t>
            </a:r>
            <a:endParaRPr lang="en-US" sz="22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endParaRPr>
          </a:p>
          <a:p>
            <a:pPr marL="0" marR="0" algn="just">
              <a:lnSpc>
                <a:spcPct val="150000"/>
              </a:lnSpc>
              <a:spcAft>
                <a:spcPts val="800"/>
              </a:spcAft>
            </a:pPr>
            <a:r>
              <a:rPr lang="en-US" sz="2200" dirty="0" smtClean="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Use </a:t>
            </a:r>
            <a:r>
              <a:rPr lang="en-US" sz="22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of personal data for commercial </a:t>
            </a:r>
            <a:r>
              <a:rPr lang="en-US" sz="2200" dirty="0" smtClean="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purposes requires </a:t>
            </a:r>
            <a:r>
              <a:rPr lang="en-US" sz="22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consent or authorization under law</a:t>
            </a:r>
            <a:r>
              <a:rPr lang="en-US" sz="2200" dirty="0">
                <a:solidFill>
                  <a:srgbClr val="000000"/>
                </a:solidFill>
                <a:latin typeface="Maiandra GD" panose="020E0502030308020204" pitchFamily="34" charset="0"/>
                <a:ea typeface="Calibri" panose="020F0502020204030204" pitchFamily="34" charset="0"/>
                <a:cs typeface="Times New Roman" panose="02020603050405020304" pitchFamily="18" charset="0"/>
              </a:rPr>
              <a:t>. </a:t>
            </a:r>
            <a:r>
              <a:rPr lang="en-US" sz="2200"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(Section </a:t>
            </a:r>
            <a:r>
              <a:rPr lang="en-US" sz="2200" dirty="0" smtClean="0">
                <a:solidFill>
                  <a:srgbClr val="3333FF"/>
                </a:solidFill>
                <a:latin typeface="Maiandra GD" panose="020E0502030308020204" pitchFamily="34" charset="0"/>
                <a:ea typeface="Calibri" panose="020F0502020204030204" pitchFamily="34" charset="0"/>
                <a:cs typeface="Times New Roman" panose="02020603050405020304" pitchFamily="18" charset="0"/>
              </a:rPr>
              <a:t>37</a:t>
            </a:r>
            <a:r>
              <a:rPr lang="en-US" sz="22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a:t>
            </a:r>
            <a:endParaRPr lang="en-US" sz="22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40141599"/>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62542-89F9-469B-F900-FDAA53B280E7}"/>
              </a:ext>
            </a:extLst>
          </p:cNvPr>
          <p:cNvSpPr>
            <a:spLocks noGrp="1"/>
          </p:cNvSpPr>
          <p:nvPr>
            <p:ph type="title"/>
          </p:nvPr>
        </p:nvSpPr>
        <p:spPr>
          <a:xfrm>
            <a:off x="1295402" y="1421546"/>
            <a:ext cx="9601196" cy="864453"/>
          </a:xfrm>
        </p:spPr>
        <p:txBody>
          <a:bodyPr>
            <a:normAutofit fontScale="90000"/>
          </a:bodyPr>
          <a:lstStyle/>
          <a:p>
            <a:pPr algn="ctr"/>
            <a:r>
              <a:rPr lang="en-US" sz="3100" b="1"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e</a:t>
            </a:r>
            <a:r>
              <a:rPr lang="en-US" sz="3100" b="1" dirty="0" smtClean="0">
                <a:solidFill>
                  <a:srgbClr val="3333FF"/>
                </a:solidFill>
                <a:latin typeface="Maiandra GD" panose="020E0502030308020204" pitchFamily="34" charset="0"/>
                <a:ea typeface="Calibri" panose="020F0502020204030204" pitchFamily="34" charset="0"/>
                <a:cs typeface="Times New Roman" panose="02020603050405020304" pitchFamily="18" charset="0"/>
              </a:rPr>
              <a:t>) The </a:t>
            </a:r>
            <a:r>
              <a:rPr lang="en-US" sz="3100" b="1"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Civil Procedure Rules 2010</a:t>
            </a:r>
            <a:r>
              <a:rPr lang="en-US" sz="2500" dirty="0">
                <a:latin typeface="Times New Roman" panose="02020603050405020304" pitchFamily="18" charset="0"/>
                <a:ea typeface="Calibri" panose="020F0502020204030204" pitchFamily="34" charset="0"/>
                <a:cs typeface="Times New Roman" panose="02020603050405020304" pitchFamily="18" charset="0"/>
              </a:rPr>
              <a:t/>
            </a:r>
            <a:br>
              <a:rPr lang="en-US" sz="2500" dirty="0">
                <a:latin typeface="Times New Roman" panose="02020603050405020304" pitchFamily="18" charset="0"/>
                <a:ea typeface="Calibri" panose="020F0502020204030204" pitchFamily="34" charset="0"/>
                <a:cs typeface="Times New Roman" panose="02020603050405020304" pitchFamily="18" charset="0"/>
              </a:rPr>
            </a:br>
            <a:endParaRPr lang="en-US" sz="25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9886E6F-3722-86A4-7FF4-C784DBD789C3}"/>
              </a:ext>
            </a:extLst>
          </p:cNvPr>
          <p:cNvSpPr>
            <a:spLocks noGrp="1"/>
          </p:cNvSpPr>
          <p:nvPr>
            <p:ph idx="1"/>
          </p:nvPr>
        </p:nvSpPr>
        <p:spPr>
          <a:xfrm>
            <a:off x="1295402" y="2535731"/>
            <a:ext cx="9516033" cy="3442447"/>
          </a:xfrm>
        </p:spPr>
        <p:txBody>
          <a:bodyPr>
            <a:noAutofit/>
          </a:bodyPr>
          <a:lstStyle/>
          <a:p>
            <a:pPr algn="just">
              <a:buFont typeface="Wingdings" panose="05000000000000000000" pitchFamily="2" charset="2"/>
              <a:buChar char="v"/>
            </a:pPr>
            <a:r>
              <a:rPr lang="en-US" sz="2000" dirty="0" smtClean="0">
                <a:latin typeface="Maiandra GD" panose="020E0502030308020204" pitchFamily="34" charset="0"/>
              </a:rPr>
              <a:t>The rules </a:t>
            </a:r>
            <a:r>
              <a:rPr lang="en-US" sz="2000" dirty="0">
                <a:latin typeface="Maiandra GD" panose="020E0502030308020204" pitchFamily="34" charset="0"/>
              </a:rPr>
              <a:t>primarily govern the procedures for civil litigation, including service of process, pleadings, and trial </a:t>
            </a:r>
            <a:r>
              <a:rPr lang="en-US" sz="2000" dirty="0" smtClean="0">
                <a:latin typeface="Maiandra GD" panose="020E0502030308020204" pitchFamily="34" charset="0"/>
              </a:rPr>
              <a:t>procedures</a:t>
            </a:r>
          </a:p>
          <a:p>
            <a:pPr marL="0" indent="0" algn="just">
              <a:buNone/>
            </a:pPr>
            <a:endParaRPr lang="en-US" sz="2000" dirty="0" smtClean="0">
              <a:latin typeface="Maiandra GD" panose="020E0502030308020204" pitchFamily="34" charset="0"/>
            </a:endParaRPr>
          </a:p>
          <a:p>
            <a:pPr algn="just">
              <a:buFont typeface="Wingdings" panose="05000000000000000000" pitchFamily="2" charset="2"/>
              <a:buChar char="v"/>
            </a:pPr>
            <a:r>
              <a:rPr lang="en-US" sz="2000" dirty="0" smtClean="0">
                <a:solidFill>
                  <a:srgbClr val="3333FF"/>
                </a:solidFill>
                <a:latin typeface="Maiandra GD" panose="020E0502030308020204" pitchFamily="34" charset="0"/>
              </a:rPr>
              <a:t>Order </a:t>
            </a:r>
            <a:r>
              <a:rPr lang="en-US" sz="2000" dirty="0">
                <a:solidFill>
                  <a:srgbClr val="3333FF"/>
                </a:solidFill>
                <a:latin typeface="Maiandra GD" panose="020E0502030308020204" pitchFamily="34" charset="0"/>
              </a:rPr>
              <a:t>5 Rule 22C</a:t>
            </a:r>
            <a:r>
              <a:rPr lang="en-US" sz="2000" dirty="0">
                <a:latin typeface="Maiandra GD" panose="020E0502030308020204" pitchFamily="34" charset="0"/>
              </a:rPr>
              <a:t> provides that summons may be sent by mobile-enabled messaging applications </a:t>
            </a:r>
            <a:r>
              <a:rPr lang="en-US" sz="2000" dirty="0" smtClean="0">
                <a:latin typeface="Maiandra GD" panose="020E0502030308020204" pitchFamily="34" charset="0"/>
              </a:rPr>
              <a:t>e.g. WhatsApp </a:t>
            </a:r>
            <a:r>
              <a:rPr lang="en-US" sz="2000" dirty="0">
                <a:latin typeface="Maiandra GD" panose="020E0502030308020204" pitchFamily="34" charset="0"/>
              </a:rPr>
              <a:t>to the defendant's last known and used telephone number. </a:t>
            </a:r>
            <a:endParaRPr lang="en-US" sz="2000" dirty="0" smtClean="0">
              <a:latin typeface="Maiandra GD" panose="020E0502030308020204" pitchFamily="34" charset="0"/>
            </a:endParaRPr>
          </a:p>
          <a:p>
            <a:pPr marL="0" indent="0" algn="just">
              <a:buNone/>
            </a:pPr>
            <a:endParaRPr lang="en-US" sz="2000" dirty="0" smtClean="0">
              <a:latin typeface="Maiandra GD" panose="020E0502030308020204" pitchFamily="34" charset="0"/>
            </a:endParaRPr>
          </a:p>
          <a:p>
            <a:pPr algn="just">
              <a:buFont typeface="Wingdings" panose="05000000000000000000" pitchFamily="2" charset="2"/>
              <a:buChar char="v"/>
            </a:pPr>
            <a:r>
              <a:rPr lang="en-US" sz="2000" dirty="0" smtClean="0">
                <a:latin typeface="Maiandra GD" panose="020E0502030308020204" pitchFamily="34" charset="0"/>
              </a:rPr>
              <a:t>Service </a:t>
            </a:r>
            <a:r>
              <a:rPr lang="en-US" sz="2000" dirty="0">
                <a:latin typeface="Maiandra GD" panose="020E0502030308020204" pitchFamily="34" charset="0"/>
              </a:rPr>
              <a:t>is deemed effected upon receipt of a delivery receipt, which must be attached to the affidavit of service filed in court.   </a:t>
            </a:r>
          </a:p>
        </p:txBody>
      </p:sp>
    </p:spTree>
    <p:extLst>
      <p:ext uri="{BB962C8B-B14F-4D97-AF65-F5344CB8AC3E}">
        <p14:creationId xmlns:p14="http://schemas.microsoft.com/office/powerpoint/2010/main" val="1569187709"/>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1B83C-1296-AEC8-6C72-AB65945E2443}"/>
              </a:ext>
            </a:extLst>
          </p:cNvPr>
          <p:cNvSpPr>
            <a:spLocks noGrp="1"/>
          </p:cNvSpPr>
          <p:nvPr>
            <p:ph type="title"/>
          </p:nvPr>
        </p:nvSpPr>
        <p:spPr>
          <a:xfrm>
            <a:off x="915040" y="1372925"/>
            <a:ext cx="10515600" cy="1008994"/>
          </a:xfrm>
        </p:spPr>
        <p:txBody>
          <a:bodyPr>
            <a:normAutofit fontScale="90000"/>
          </a:bodyPr>
          <a:lstStyle/>
          <a:p>
            <a:pPr algn="ctr"/>
            <a:r>
              <a:rPr lang="en-US" sz="31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f</a:t>
            </a:r>
            <a:r>
              <a:rPr lang="en-US" sz="3100" b="1"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 The </a:t>
            </a:r>
            <a:r>
              <a:rPr lang="en-US" sz="31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Law Society of Kenya Code of Standards of Professional Practice and Ethical </a:t>
            </a:r>
            <a:r>
              <a:rPr lang="en-US" sz="3100" b="1"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Conduct </a:t>
            </a:r>
            <a:r>
              <a:rPr lang="en-US" sz="31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(SOPPEC)</a:t>
            </a:r>
            <a:r>
              <a:rPr lang="en-US" sz="2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lang="en-US" sz="2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sz="25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CB8E8A1-51DC-E6E8-62E1-FC30988CD534}"/>
              </a:ext>
            </a:extLst>
          </p:cNvPr>
          <p:cNvSpPr>
            <a:spLocks noGrp="1"/>
          </p:cNvSpPr>
          <p:nvPr>
            <p:ph idx="1"/>
          </p:nvPr>
        </p:nvSpPr>
        <p:spPr>
          <a:xfrm>
            <a:off x="1413862" y="2612571"/>
            <a:ext cx="9351469" cy="3634548"/>
          </a:xfrm>
        </p:spPr>
        <p:txBody>
          <a:bodyPr>
            <a:normAutofit fontScale="70000" lnSpcReduction="20000"/>
          </a:bodyPr>
          <a:lstStyle/>
          <a:p>
            <a:pPr algn="just">
              <a:lnSpc>
                <a:spcPct val="150000"/>
              </a:lnSpc>
              <a:buFont typeface="Wingdings" panose="05000000000000000000" pitchFamily="2" charset="2"/>
              <a:buChar char="v"/>
            </a:pPr>
            <a:r>
              <a:rPr lang="en-US" sz="27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SOPPEC 10</a:t>
            </a:r>
            <a:r>
              <a:rPr lang="en-US" sz="27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 deals with the Advocate’s use of Social Media. It provides that Inappropriate use of social media, particularly in a manner that undermines the standing and dignity of the legal profession, amounts to professional misconduct.</a:t>
            </a:r>
          </a:p>
          <a:p>
            <a:pPr marL="171450" marR="0" indent="-457200" algn="just">
              <a:lnSpc>
                <a:spcPct val="150000"/>
              </a:lnSpc>
              <a:spcAft>
                <a:spcPts val="800"/>
              </a:spcAft>
              <a:buFont typeface="Wingdings" panose="05000000000000000000" pitchFamily="2" charset="2"/>
              <a:buChar char="v"/>
            </a:pPr>
            <a:r>
              <a:rPr lang="en-US" sz="27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Care should also be taken to ensure that comments made online are not intended to be relied on for legal advice as this might create exposure to professional liability claims for negligent professional advice.</a:t>
            </a:r>
            <a:endParaRPr lang="en-US" sz="2700" dirty="0">
              <a:effectLst/>
              <a:latin typeface="Maiandra GD" panose="020E0502030308020204" pitchFamily="34" charset="0"/>
              <a:ea typeface="Calibri" panose="020F0502020204030204" pitchFamily="34" charset="0"/>
              <a:cs typeface="Times New Roman" panose="02020603050405020304" pitchFamily="18" charset="0"/>
            </a:endParaRPr>
          </a:p>
          <a:p>
            <a:pPr marL="171450" marR="0" indent="-457200" algn="just">
              <a:lnSpc>
                <a:spcPct val="150000"/>
              </a:lnSpc>
              <a:spcAft>
                <a:spcPts val="800"/>
              </a:spcAft>
              <a:buFont typeface="Wingdings" panose="05000000000000000000" pitchFamily="2" charset="2"/>
              <a:buChar char="v"/>
            </a:pPr>
            <a:r>
              <a:rPr lang="en-US" sz="2700" dirty="0">
                <a:effectLst/>
                <a:latin typeface="Maiandra GD" panose="020E0502030308020204" pitchFamily="34" charset="0"/>
                <a:ea typeface="Calibri" panose="020F0502020204030204" pitchFamily="34" charset="0"/>
                <a:cs typeface="Times New Roman" panose="02020603050405020304" pitchFamily="18" charset="0"/>
              </a:rPr>
              <a:t>Moreover, SOPPEC states that at all times advocates should refrain from commenting on a client’s affairs on social media.</a:t>
            </a:r>
          </a:p>
          <a:p>
            <a:endParaRPr lang="en-US" dirty="0"/>
          </a:p>
        </p:txBody>
      </p:sp>
    </p:spTree>
    <p:extLst>
      <p:ext uri="{BB962C8B-B14F-4D97-AF65-F5344CB8AC3E}">
        <p14:creationId xmlns:p14="http://schemas.microsoft.com/office/powerpoint/2010/main" val="1779096704"/>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A0FA9-1282-7B84-523F-5E411755785C}"/>
              </a:ext>
            </a:extLst>
          </p:cNvPr>
          <p:cNvSpPr>
            <a:spLocks noGrp="1"/>
          </p:cNvSpPr>
          <p:nvPr>
            <p:ph type="title"/>
          </p:nvPr>
        </p:nvSpPr>
        <p:spPr/>
        <p:txBody>
          <a:bodyPr>
            <a:normAutofit/>
          </a:bodyPr>
          <a:lstStyle/>
          <a:p>
            <a:pPr algn="ctr"/>
            <a:r>
              <a:rPr lang="en-US" sz="32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g) The Advocates (Marketing and Advertising) Rules</a:t>
            </a:r>
            <a:r>
              <a:rPr lang="en-US" sz="3200" b="1"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a:t>
            </a:r>
            <a:endParaRPr lang="en-US" sz="3200" dirty="0">
              <a:solidFill>
                <a:srgbClr val="3333FF"/>
              </a:solidFill>
              <a:latin typeface="Maiandra GD" panose="020E0502030308020204" pitchFamily="34" charset="0"/>
            </a:endParaRPr>
          </a:p>
        </p:txBody>
      </p:sp>
      <p:sp>
        <p:nvSpPr>
          <p:cNvPr id="3" name="Content Placeholder 2">
            <a:extLst>
              <a:ext uri="{FF2B5EF4-FFF2-40B4-BE49-F238E27FC236}">
                <a16:creationId xmlns:a16="http://schemas.microsoft.com/office/drawing/2014/main" id="{55D14D27-EBB9-9AF2-66AF-7EE553FD8A8E}"/>
              </a:ext>
            </a:extLst>
          </p:cNvPr>
          <p:cNvSpPr>
            <a:spLocks noGrp="1"/>
          </p:cNvSpPr>
          <p:nvPr>
            <p:ph idx="1"/>
          </p:nvPr>
        </p:nvSpPr>
        <p:spPr>
          <a:xfrm>
            <a:off x="1352390" y="2535730"/>
            <a:ext cx="9474413" cy="3749809"/>
          </a:xfrm>
        </p:spPr>
        <p:txBody>
          <a:bodyPr>
            <a:normAutofit fontScale="40000" lnSpcReduction="20000"/>
          </a:bodyPr>
          <a:lstStyle/>
          <a:p>
            <a:pPr algn="just">
              <a:lnSpc>
                <a:spcPct val="170000"/>
              </a:lnSpc>
              <a:buFont typeface="Wingdings" panose="05000000000000000000" pitchFamily="2" charset="2"/>
              <a:buChar char="v"/>
            </a:pPr>
            <a:r>
              <a:rPr lang="en-US" sz="4500" dirty="0">
                <a:solidFill>
                  <a:srgbClr val="3333FF"/>
                </a:solidFill>
                <a:latin typeface="Maiandra GD" panose="020E0502030308020204" pitchFamily="34" charset="0"/>
                <a:ea typeface="Calibri" panose="020F0502020204030204" pitchFamily="34" charset="0"/>
              </a:rPr>
              <a:t>Rule 7</a:t>
            </a:r>
            <a:r>
              <a:rPr lang="en-US" sz="4500" dirty="0">
                <a:solidFill>
                  <a:srgbClr val="000000"/>
                </a:solidFill>
                <a:latin typeface="Maiandra GD" panose="020E0502030308020204" pitchFamily="34" charset="0"/>
                <a:ea typeface="Calibri" panose="020F0502020204030204" pitchFamily="34" charset="0"/>
              </a:rPr>
              <a:t> </a:t>
            </a:r>
            <a:r>
              <a:rPr lang="en-US" sz="4500" dirty="0" smtClean="0">
                <a:solidFill>
                  <a:srgbClr val="000000"/>
                </a:solidFill>
                <a:latin typeface="Maiandra GD" panose="020E0502030308020204" pitchFamily="34" charset="0"/>
                <a:ea typeface="Calibri" panose="020F0502020204030204" pitchFamily="34" charset="0"/>
              </a:rPr>
              <a:t>allows </a:t>
            </a:r>
            <a:r>
              <a:rPr lang="en-US" sz="4500" dirty="0">
                <a:solidFill>
                  <a:srgbClr val="000000"/>
                </a:solidFill>
                <a:latin typeface="Maiandra GD" panose="020E0502030308020204" pitchFamily="34" charset="0"/>
                <a:ea typeface="Calibri" panose="020F0502020204030204" pitchFamily="34" charset="0"/>
              </a:rPr>
              <a:t>an advocate to advertise in the form of a</a:t>
            </a:r>
            <a:r>
              <a:rPr lang="en-US" sz="4500" dirty="0">
                <a:solidFill>
                  <a:srgbClr val="212529"/>
                </a:solidFill>
                <a:latin typeface="Maiandra GD" panose="020E0502030308020204" pitchFamily="34" charset="0"/>
                <a:ea typeface="Calibri" panose="020F0502020204030204" pitchFamily="34" charset="0"/>
              </a:rPr>
              <a:t> website or any other digital platform on the internet</a:t>
            </a:r>
            <a:r>
              <a:rPr lang="en-US" sz="4500" dirty="0">
                <a:solidFill>
                  <a:srgbClr val="000000"/>
                </a:solidFill>
                <a:latin typeface="Maiandra GD" panose="020E0502030308020204" pitchFamily="34" charset="0"/>
                <a:ea typeface="Calibri" panose="020F0502020204030204" pitchFamily="34" charset="0"/>
              </a:rPr>
              <a:t>. Such advertisements are guided by rule </a:t>
            </a:r>
            <a:r>
              <a:rPr lang="en-US" sz="4500" dirty="0" smtClean="0">
                <a:solidFill>
                  <a:srgbClr val="000000"/>
                </a:solidFill>
                <a:latin typeface="Maiandra GD" panose="020E0502030308020204" pitchFamily="34" charset="0"/>
                <a:ea typeface="Calibri" panose="020F0502020204030204" pitchFamily="34" charset="0"/>
              </a:rPr>
              <a:t>5, </a:t>
            </a:r>
            <a:r>
              <a:rPr lang="en-US" sz="4500" dirty="0">
                <a:solidFill>
                  <a:srgbClr val="000000"/>
                </a:solidFill>
                <a:latin typeface="Maiandra GD" panose="020E0502030308020204" pitchFamily="34" charset="0"/>
                <a:ea typeface="Calibri" panose="020F0502020204030204" pitchFamily="34" charset="0"/>
              </a:rPr>
              <a:t>which provides what may be contained in the advertisement and what shall not be allowed</a:t>
            </a:r>
            <a:r>
              <a:rPr lang="en-US" sz="4500" dirty="0" smtClean="0">
                <a:solidFill>
                  <a:srgbClr val="000000"/>
                </a:solidFill>
                <a:latin typeface="Maiandra GD" panose="020E0502030308020204" pitchFamily="34" charset="0"/>
                <a:ea typeface="Calibri" panose="020F0502020204030204" pitchFamily="34" charset="0"/>
              </a:rPr>
              <a:t>.</a:t>
            </a:r>
          </a:p>
          <a:p>
            <a:pPr marL="0" indent="0" algn="just">
              <a:lnSpc>
                <a:spcPct val="170000"/>
              </a:lnSpc>
              <a:buNone/>
            </a:pPr>
            <a:endParaRPr lang="en-US" sz="4500" dirty="0">
              <a:solidFill>
                <a:srgbClr val="000000"/>
              </a:solidFill>
              <a:latin typeface="Maiandra GD" panose="020E0502030308020204" pitchFamily="34" charset="0"/>
              <a:ea typeface="Calibri" panose="020F0502020204030204" pitchFamily="34" charset="0"/>
            </a:endParaRPr>
          </a:p>
          <a:p>
            <a:pPr algn="just">
              <a:lnSpc>
                <a:spcPct val="170000"/>
              </a:lnSpc>
              <a:buFont typeface="Wingdings" panose="05000000000000000000" pitchFamily="2" charset="2"/>
              <a:buChar char="v"/>
            </a:pPr>
            <a:r>
              <a:rPr lang="en-US" sz="4500"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Rule 10</a:t>
            </a:r>
            <a:r>
              <a:rPr lang="en-US" sz="4500" dirty="0">
                <a:solidFill>
                  <a:srgbClr val="000000"/>
                </a:solidFill>
                <a:latin typeface="Maiandra GD" panose="020E0502030308020204" pitchFamily="34" charset="0"/>
                <a:ea typeface="Calibri" panose="020F0502020204030204" pitchFamily="34" charset="0"/>
                <a:cs typeface="Times New Roman" panose="02020603050405020304" pitchFamily="18" charset="0"/>
              </a:rPr>
              <a:t> provides that </a:t>
            </a:r>
            <a:r>
              <a:rPr lang="en-US" sz="4500" dirty="0">
                <a:solidFill>
                  <a:srgbClr val="212529"/>
                </a:solidFill>
                <a:latin typeface="Maiandra GD" panose="020E0502030308020204" pitchFamily="34" charset="0"/>
                <a:ea typeface="Calibri" panose="020F0502020204030204" pitchFamily="34" charset="0"/>
                <a:cs typeface="Times New Roman" panose="02020603050405020304" pitchFamily="18" charset="0"/>
              </a:rPr>
              <a:t>an advocate </a:t>
            </a:r>
            <a:r>
              <a:rPr lang="en-US" sz="4500" dirty="0">
                <a:solidFill>
                  <a:srgbClr val="212529"/>
                </a:solidFill>
                <a:effectLst/>
                <a:latin typeface="Maiandra GD" panose="020E0502030308020204" pitchFamily="34" charset="0"/>
                <a:ea typeface="Calibri" panose="020F0502020204030204" pitchFamily="34" charset="0"/>
                <a:cs typeface="Times New Roman" panose="02020603050405020304" pitchFamily="18" charset="0"/>
              </a:rPr>
              <a:t>commits an act of professional misconduct if the advocate or the advocate’s firm makes false or misleading statements regarding information that should be provided under the Rules to solicit professional business.</a:t>
            </a:r>
            <a:endParaRPr lang="en-US" sz="4500" dirty="0">
              <a:effectLst/>
              <a:latin typeface="Maiandra GD" panose="020E0502030308020204" pitchFamily="34" charset="0"/>
              <a:ea typeface="Calibri" panose="020F0502020204030204" pitchFamily="34" charset="0"/>
              <a:cs typeface="Times New Roman" panose="02020603050405020304" pitchFamily="18" charset="0"/>
            </a:endParaRPr>
          </a:p>
          <a:p>
            <a:pPr>
              <a:lnSpc>
                <a:spcPct val="150000"/>
              </a:lnSpc>
            </a:pPr>
            <a:endParaRPr lang="en-US" sz="2500" dirty="0"/>
          </a:p>
        </p:txBody>
      </p:sp>
    </p:spTree>
    <p:extLst>
      <p:ext uri="{BB962C8B-B14F-4D97-AF65-F5344CB8AC3E}">
        <p14:creationId xmlns:p14="http://schemas.microsoft.com/office/powerpoint/2010/main" val="4250804888"/>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A0FA9-1282-7B84-523F-5E411755785C}"/>
              </a:ext>
            </a:extLst>
          </p:cNvPr>
          <p:cNvSpPr>
            <a:spLocks noGrp="1"/>
          </p:cNvSpPr>
          <p:nvPr>
            <p:ph type="title"/>
          </p:nvPr>
        </p:nvSpPr>
        <p:spPr>
          <a:xfrm>
            <a:off x="1295402" y="1344706"/>
            <a:ext cx="9601196" cy="941293"/>
          </a:xfrm>
        </p:spPr>
        <p:txBody>
          <a:bodyPr>
            <a:normAutofit/>
          </a:bodyPr>
          <a:lstStyle/>
          <a:p>
            <a:pPr algn="ctr"/>
            <a:r>
              <a:rPr lang="en-US" sz="3200" b="1"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Cont..</a:t>
            </a:r>
            <a:endParaRPr lang="en-US" sz="3200" dirty="0">
              <a:solidFill>
                <a:srgbClr val="3333FF"/>
              </a:solidFill>
              <a:latin typeface="Maiandra GD" panose="020E0502030308020204" pitchFamily="34" charset="0"/>
            </a:endParaRPr>
          </a:p>
        </p:txBody>
      </p:sp>
      <p:sp>
        <p:nvSpPr>
          <p:cNvPr id="3" name="Content Placeholder 2">
            <a:extLst>
              <a:ext uri="{FF2B5EF4-FFF2-40B4-BE49-F238E27FC236}">
                <a16:creationId xmlns:a16="http://schemas.microsoft.com/office/drawing/2014/main" id="{55D14D27-EBB9-9AF2-66AF-7EE553FD8A8E}"/>
              </a:ext>
            </a:extLst>
          </p:cNvPr>
          <p:cNvSpPr>
            <a:spLocks noGrp="1"/>
          </p:cNvSpPr>
          <p:nvPr>
            <p:ph idx="1"/>
          </p:nvPr>
        </p:nvSpPr>
        <p:spPr>
          <a:xfrm>
            <a:off x="1352390" y="2535730"/>
            <a:ext cx="9474413" cy="3749809"/>
          </a:xfrm>
        </p:spPr>
        <p:txBody>
          <a:bodyPr>
            <a:normAutofit fontScale="77500" lnSpcReduction="20000"/>
          </a:bodyPr>
          <a:lstStyle/>
          <a:p>
            <a:pPr marL="0" lvl="0" indent="0">
              <a:buNone/>
            </a:pPr>
            <a:r>
              <a:rPr lang="en-US" b="1" dirty="0" smtClean="0">
                <a:latin typeface="Maiandra GD" panose="020E0502030308020204" pitchFamily="34" charset="0"/>
              </a:rPr>
              <a:t>What is allowed under </a:t>
            </a:r>
            <a:r>
              <a:rPr lang="en-US" b="1" dirty="0" smtClean="0">
                <a:solidFill>
                  <a:srgbClr val="3333FF"/>
                </a:solidFill>
                <a:latin typeface="Maiandra GD" panose="020E0502030308020204" pitchFamily="34" charset="0"/>
              </a:rPr>
              <a:t>Rule 5(1)</a:t>
            </a:r>
            <a:r>
              <a:rPr lang="en-US" b="1" dirty="0" smtClean="0">
                <a:latin typeface="Maiandra GD" panose="020E0502030308020204" pitchFamily="34" charset="0"/>
              </a:rPr>
              <a:t> includes:</a:t>
            </a:r>
          </a:p>
          <a:p>
            <a:pPr lvl="0"/>
            <a:r>
              <a:rPr lang="en-US" dirty="0" smtClean="0">
                <a:latin typeface="Maiandra GD" panose="020E0502030308020204" pitchFamily="34" charset="0"/>
              </a:rPr>
              <a:t>The </a:t>
            </a:r>
            <a:r>
              <a:rPr lang="en-US" dirty="0">
                <a:latin typeface="Maiandra GD" panose="020E0502030308020204" pitchFamily="34" charset="0"/>
              </a:rPr>
              <a:t>identity of the advocate</a:t>
            </a:r>
          </a:p>
          <a:p>
            <a:pPr lvl="0"/>
            <a:r>
              <a:rPr lang="en-US" dirty="0">
                <a:latin typeface="Maiandra GD" panose="020E0502030308020204" pitchFamily="34" charset="0"/>
              </a:rPr>
              <a:t>The identity of the advocate’s firm</a:t>
            </a:r>
          </a:p>
          <a:p>
            <a:pPr lvl="0"/>
            <a:r>
              <a:rPr lang="en-US" dirty="0">
                <a:latin typeface="Maiandra GD" panose="020E0502030308020204" pitchFamily="34" charset="0"/>
              </a:rPr>
              <a:t>The date on which the advocate was admitted to the roll of </a:t>
            </a:r>
            <a:r>
              <a:rPr lang="en-US" dirty="0" smtClean="0">
                <a:latin typeface="Maiandra GD" panose="020E0502030308020204" pitchFamily="34" charset="0"/>
              </a:rPr>
              <a:t>advocates.</a:t>
            </a:r>
            <a:endParaRPr lang="en-US" dirty="0">
              <a:latin typeface="Maiandra GD" panose="020E0502030308020204" pitchFamily="34" charset="0"/>
            </a:endParaRPr>
          </a:p>
          <a:p>
            <a:pPr lvl="0"/>
            <a:r>
              <a:rPr lang="en-US" dirty="0">
                <a:latin typeface="Maiandra GD" panose="020E0502030308020204" pitchFamily="34" charset="0"/>
              </a:rPr>
              <a:t>The address and other contact information of the advocate or the advocate’s firm</a:t>
            </a:r>
          </a:p>
          <a:p>
            <a:pPr lvl="0"/>
            <a:r>
              <a:rPr lang="en-US" dirty="0">
                <a:latin typeface="Maiandra GD" panose="020E0502030308020204" pitchFamily="34" charset="0"/>
              </a:rPr>
              <a:t>The hours of business of the advocate or the advocate’s firm</a:t>
            </a:r>
          </a:p>
          <a:p>
            <a:pPr lvl="0"/>
            <a:r>
              <a:rPr lang="en-US" dirty="0">
                <a:latin typeface="Maiandra GD" panose="020E0502030308020204" pitchFamily="34" charset="0"/>
              </a:rPr>
              <a:t>The language of business used by the advocate or the advocate’s firm</a:t>
            </a:r>
          </a:p>
          <a:p>
            <a:pPr lvl="0"/>
            <a:r>
              <a:rPr lang="en-US" dirty="0">
                <a:latin typeface="Maiandra GD" panose="020E0502030308020204" pitchFamily="34" charset="0"/>
              </a:rPr>
              <a:t>The academic or professional qualifications of the advocate</a:t>
            </a:r>
          </a:p>
          <a:p>
            <a:pPr lvl="0"/>
            <a:r>
              <a:rPr lang="en-US" dirty="0">
                <a:latin typeface="Maiandra GD" panose="020E0502030308020204" pitchFamily="34" charset="0"/>
              </a:rPr>
              <a:t>Any contribution that the advocate or the advocate’s firm may have made to the preparation of a published legal article or a legislative bill, or any contribution made by the advocate or the advocate’s firm to legal education</a:t>
            </a:r>
            <a:r>
              <a:rPr lang="en-US" dirty="0" smtClean="0">
                <a:latin typeface="Maiandra GD" panose="020E0502030308020204" pitchFamily="34" charset="0"/>
              </a:rPr>
              <a:t>.</a:t>
            </a:r>
            <a:endParaRPr lang="en-US" sz="2500" dirty="0">
              <a:latin typeface="Maiandra GD" panose="020E0502030308020204" pitchFamily="34" charset="0"/>
            </a:endParaRPr>
          </a:p>
        </p:txBody>
      </p:sp>
    </p:spTree>
    <p:extLst>
      <p:ext uri="{BB962C8B-B14F-4D97-AF65-F5344CB8AC3E}">
        <p14:creationId xmlns:p14="http://schemas.microsoft.com/office/powerpoint/2010/main" val="552324277"/>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6212" y="1565189"/>
            <a:ext cx="9967784" cy="4401205"/>
          </a:xfrm>
          <a:prstGeom prst="rect">
            <a:avLst/>
          </a:prstGeom>
        </p:spPr>
        <p:txBody>
          <a:bodyPr wrap="square">
            <a:spAutoFit/>
          </a:bodyPr>
          <a:lstStyle/>
          <a:p>
            <a:pPr lvl="0" algn="ctr" defTabSz="914400">
              <a:defRPr/>
            </a:pPr>
            <a:r>
              <a:rPr kumimoji="0" lang="en-US" sz="60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t>PART 2</a:t>
            </a:r>
            <a:r>
              <a:rPr kumimoji="0" lang="en-US" sz="44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t/>
            </a:r>
            <a:br>
              <a:rPr kumimoji="0" lang="en-US" sz="44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br>
            <a:r>
              <a:rPr kumimoji="0" lang="en-US" sz="44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t/>
            </a:r>
            <a:br>
              <a:rPr kumimoji="0" lang="en-US" sz="44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br>
            <a:r>
              <a:rPr lang="en-US" sz="4400" b="1" kern="0" dirty="0" smtClean="0">
                <a:solidFill>
                  <a:srgbClr val="3333FF"/>
                </a:solidFill>
                <a:latin typeface="Maiandra GD" panose="020E0502030308020204" pitchFamily="34" charset="0"/>
                <a:ea typeface="Overlock"/>
                <a:cs typeface="Overlock"/>
                <a:sym typeface="Overlock"/>
              </a:rPr>
              <a:t>BENEFITS &amp; </a:t>
            </a:r>
            <a:r>
              <a:rPr lang="en-US" sz="4400" kern="0" dirty="0" smtClean="0">
                <a:solidFill>
                  <a:srgbClr val="3333FF"/>
                </a:solidFill>
                <a:latin typeface="Maiandra GD" panose="020E0502030308020204" pitchFamily="34" charset="0"/>
                <a:ea typeface="Overlock"/>
                <a:cs typeface="Overlock"/>
                <a:sym typeface="Overlock"/>
              </a:rPr>
              <a:t>C</a:t>
            </a:r>
            <a:r>
              <a:rPr lang="en-US" sz="4400" dirty="0" smtClean="0">
                <a:solidFill>
                  <a:srgbClr val="3333FF"/>
                </a:solidFill>
                <a:latin typeface="Maiandra GD" panose="020E0502030308020204" pitchFamily="34" charset="0"/>
                <a:ea typeface="Calibri" panose="020F0502020204030204" pitchFamily="34" charset="0"/>
              </a:rPr>
              <a:t>H</a:t>
            </a:r>
            <a:r>
              <a:rPr lang="en-US" sz="4400" b="1" kern="0" dirty="0" smtClean="0">
                <a:solidFill>
                  <a:srgbClr val="3333FF"/>
                </a:solidFill>
                <a:latin typeface="Maiandra GD" panose="020E0502030308020204" pitchFamily="34" charset="0"/>
                <a:ea typeface="Overlock"/>
                <a:cs typeface="Overlock"/>
                <a:sym typeface="Overlock"/>
              </a:rPr>
              <a:t>ALLEN</a:t>
            </a:r>
            <a:r>
              <a:rPr lang="en-US" sz="4400" b="1" dirty="0" smtClean="0">
                <a:solidFill>
                  <a:srgbClr val="3333FF"/>
                </a:solidFill>
                <a:latin typeface="Maiandra GD" panose="020E0502030308020204" pitchFamily="34" charset="0"/>
                <a:ea typeface="Calibri" panose="020F0502020204030204" pitchFamily="34" charset="0"/>
              </a:rPr>
              <a:t>G</a:t>
            </a:r>
            <a:r>
              <a:rPr lang="en-US" sz="4400" b="1" kern="0" dirty="0" smtClean="0">
                <a:solidFill>
                  <a:srgbClr val="3333FF"/>
                </a:solidFill>
                <a:latin typeface="Maiandra GD" panose="020E0502030308020204" pitchFamily="34" charset="0"/>
                <a:ea typeface="Overlock"/>
                <a:cs typeface="Overlock"/>
                <a:sym typeface="Overlock"/>
              </a:rPr>
              <a:t>ES OF SOCIAL MEDIA USE, RE</a:t>
            </a:r>
            <a:r>
              <a:rPr lang="en-US" sz="4400" b="1" dirty="0">
                <a:solidFill>
                  <a:srgbClr val="3333FF"/>
                </a:solidFill>
                <a:latin typeface="Maiandra GD" panose="020E0502030308020204" pitchFamily="34" charset="0"/>
                <a:ea typeface="Calibri" panose="020F0502020204030204" pitchFamily="34" charset="0"/>
              </a:rPr>
              <a:t>G</a:t>
            </a:r>
            <a:r>
              <a:rPr lang="en-US" sz="4400" b="1" kern="0" dirty="0" smtClean="0">
                <a:solidFill>
                  <a:srgbClr val="3333FF"/>
                </a:solidFill>
                <a:latin typeface="Maiandra GD" panose="020E0502030308020204" pitchFamily="34" charset="0"/>
                <a:ea typeface="Overlock"/>
                <a:cs typeface="Overlock"/>
                <a:sym typeface="Overlock"/>
              </a:rPr>
              <a:t>ULATORY </a:t>
            </a:r>
            <a:r>
              <a:rPr lang="en-US" sz="4400" b="1" dirty="0">
                <a:solidFill>
                  <a:srgbClr val="3333FF"/>
                </a:solidFill>
                <a:latin typeface="Maiandra GD" panose="020E0502030308020204" pitchFamily="34" charset="0"/>
                <a:ea typeface="Calibri" panose="020F0502020204030204" pitchFamily="34" charset="0"/>
              </a:rPr>
              <a:t>G</a:t>
            </a:r>
            <a:r>
              <a:rPr lang="en-US" sz="4400" b="1" kern="0" dirty="0" smtClean="0">
                <a:solidFill>
                  <a:srgbClr val="3333FF"/>
                </a:solidFill>
                <a:latin typeface="Maiandra GD" panose="020E0502030308020204" pitchFamily="34" charset="0"/>
                <a:ea typeface="Overlock"/>
                <a:cs typeface="Overlock"/>
                <a:sym typeface="Overlock"/>
              </a:rPr>
              <a:t>APS</a:t>
            </a:r>
            <a:r>
              <a:rPr lang="en-US" sz="4400" b="1" kern="0" dirty="0">
                <a:solidFill>
                  <a:srgbClr val="3333FF"/>
                </a:solidFill>
                <a:latin typeface="Maiandra GD" panose="020E0502030308020204" pitchFamily="34" charset="0"/>
                <a:ea typeface="Overlock"/>
                <a:cs typeface="Overlock"/>
                <a:sym typeface="Overlock"/>
              </a:rPr>
              <a:t>, COMPARATIVE ANALYSIS, </a:t>
            </a:r>
            <a:r>
              <a:rPr lang="en-US" sz="4400" b="1" kern="0" dirty="0" smtClean="0">
                <a:solidFill>
                  <a:srgbClr val="3333FF"/>
                </a:solidFill>
                <a:latin typeface="Maiandra GD" panose="020E0502030308020204" pitchFamily="34" charset="0"/>
                <a:ea typeface="Overlock"/>
                <a:cs typeface="Overlock"/>
                <a:sym typeface="Overlock"/>
              </a:rPr>
              <a:t>AND RECOMMENDATIONS </a:t>
            </a:r>
            <a:endParaRPr kumimoji="0" lang="en-US" sz="1800" b="0" i="0" u="none" strike="noStrike" kern="0" cap="none" spc="0" normalizeH="0" baseline="0" noProof="0" dirty="0" smtClean="0">
              <a:ln>
                <a:noFill/>
              </a:ln>
              <a:solidFill>
                <a:sysClr val="windowText" lastClr="000000"/>
              </a:solidFill>
              <a:effectLst/>
              <a:uLnTx/>
              <a:uFillTx/>
              <a:latin typeface="Maiandra GD" panose="020E0502030308020204" pitchFamily="34" charset="0"/>
            </a:endParaRPr>
          </a:p>
        </p:txBody>
      </p:sp>
    </p:spTree>
    <p:extLst>
      <p:ext uri="{BB962C8B-B14F-4D97-AF65-F5344CB8AC3E}">
        <p14:creationId xmlns:p14="http://schemas.microsoft.com/office/powerpoint/2010/main" val="28744612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394" y="982132"/>
            <a:ext cx="9923204" cy="1303867"/>
          </a:xfrm>
        </p:spPr>
        <p:txBody>
          <a:bodyPr>
            <a:normAutofit fontScale="90000"/>
          </a:bodyPr>
          <a:lstStyle/>
          <a:p>
            <a:r>
              <a:rPr lang="en-GB" b="1" dirty="0" smtClean="0">
                <a:solidFill>
                  <a:srgbClr val="3333FF"/>
                </a:solidFill>
              </a:rPr>
              <a:t>Benefits of Advocates’ presence on Social media</a:t>
            </a:r>
            <a:endParaRPr lang="en-US" b="1" dirty="0">
              <a:solidFill>
                <a:srgbClr val="3333FF"/>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3" y="2557463"/>
            <a:ext cx="9386941" cy="3552881"/>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434567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9368" y="871268"/>
            <a:ext cx="9714272" cy="5289654"/>
          </a:xfrm>
          <a:prstGeom prst="rect">
            <a:avLst/>
          </a:prstGeom>
        </p:spPr>
      </p:pic>
    </p:spTree>
    <p:extLst>
      <p:ext uri="{BB962C8B-B14F-4D97-AF65-F5344CB8AC3E}">
        <p14:creationId xmlns:p14="http://schemas.microsoft.com/office/powerpoint/2010/main" val="1425015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3333FF"/>
                </a:solidFill>
                <a:latin typeface="Maiandra GD" panose="020E0502030308020204" pitchFamily="34" charset="0"/>
                <a:ea typeface="Calibri" panose="020F0502020204030204" pitchFamily="34" charset="0"/>
              </a:rPr>
              <a:t>Gaps and Challenges in the Current Social Media Regulatory Framework</a:t>
            </a:r>
            <a:endParaRPr lang="en-US" b="1" dirty="0">
              <a:solidFill>
                <a:srgbClr val="262626"/>
              </a:solidFill>
            </a:endParaRPr>
          </a:p>
        </p:txBody>
      </p:sp>
      <p:graphicFrame>
        <p:nvGraphicFramePr>
          <p:cNvPr id="5" name="Content Placeholder 2">
            <a:extLst>
              <a:ext uri="{FF2B5EF4-FFF2-40B4-BE49-F238E27FC236}">
                <a16:creationId xmlns:a16="http://schemas.microsoft.com/office/drawing/2014/main" id="{DAAD6D54-2517-5924-470C-1B0BDB420313}"/>
              </a:ext>
            </a:extLst>
          </p:cNvPr>
          <p:cNvGraphicFramePr>
            <a:graphicFrameLocks noGrp="1"/>
          </p:cNvGraphicFramePr>
          <p:nvPr>
            <p:ph idx="1"/>
            <p:extLst>
              <p:ext uri="{D42A27DB-BD31-4B8C-83A1-F6EECF244321}">
                <p14:modId xmlns:p14="http://schemas.microsoft.com/office/powerpoint/2010/main" val="233219621"/>
              </p:ext>
            </p:extLst>
          </p:nvPr>
        </p:nvGraphicFramePr>
        <p:xfrm>
          <a:off x="1356872" y="2526495"/>
          <a:ext cx="9601197" cy="3222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43905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49ED7-6C1A-97D0-328B-EB034196633D}"/>
              </a:ext>
            </a:extLst>
          </p:cNvPr>
          <p:cNvSpPr>
            <a:spLocks noGrp="1"/>
          </p:cNvSpPr>
          <p:nvPr>
            <p:ph type="title"/>
          </p:nvPr>
        </p:nvSpPr>
        <p:spPr>
          <a:xfrm>
            <a:off x="838200" y="875980"/>
            <a:ext cx="10515600" cy="1529123"/>
          </a:xfrm>
        </p:spPr>
        <p:txBody>
          <a:bodyPr>
            <a:normAutofit/>
          </a:bodyPr>
          <a:lstStyle/>
          <a:p>
            <a:pPr algn="ctr"/>
            <a:r>
              <a:rPr lang="en-US" sz="3600" b="1" dirty="0" smtClean="0">
                <a:solidFill>
                  <a:srgbClr val="3333FF"/>
                </a:solidFill>
                <a:latin typeface="Maiandra GD" panose="020E0502030308020204" pitchFamily="34" charset="0"/>
                <a:cs typeface="Times New Roman" panose="02020603050405020304" pitchFamily="18" charset="0"/>
              </a:rPr>
              <a:t>Comparative Analysis</a:t>
            </a:r>
            <a:r>
              <a:rPr lang="en-US" sz="2500" b="1" dirty="0">
                <a:solidFill>
                  <a:srgbClr val="3333FF"/>
                </a:solidFill>
                <a:latin typeface="Maiandra GD" panose="020E0502030308020204" pitchFamily="34" charset="0"/>
                <a:cs typeface="Times New Roman" panose="02020603050405020304" pitchFamily="18" charset="0"/>
              </a:rPr>
              <a:t/>
            </a:r>
            <a:br>
              <a:rPr lang="en-US" sz="2500" b="1" dirty="0">
                <a:solidFill>
                  <a:srgbClr val="3333FF"/>
                </a:solidFill>
                <a:latin typeface="Maiandra GD" panose="020E0502030308020204" pitchFamily="34" charset="0"/>
                <a:cs typeface="Times New Roman" panose="02020603050405020304" pitchFamily="18" charset="0"/>
              </a:rPr>
            </a:br>
            <a:r>
              <a:rPr lang="en-US" sz="2500" b="1" dirty="0" smtClean="0">
                <a:solidFill>
                  <a:srgbClr val="3333FF"/>
                </a:solidFill>
                <a:latin typeface="Maiandra GD" panose="020E0502030308020204" pitchFamily="34" charset="0"/>
                <a:cs typeface="Times New Roman" panose="02020603050405020304" pitchFamily="18" charset="0"/>
              </a:rPr>
              <a:t/>
            </a:r>
            <a:br>
              <a:rPr lang="en-US" sz="2500" b="1" dirty="0" smtClean="0">
                <a:solidFill>
                  <a:srgbClr val="3333FF"/>
                </a:solidFill>
                <a:latin typeface="Maiandra GD" panose="020E0502030308020204" pitchFamily="34" charset="0"/>
                <a:cs typeface="Times New Roman" panose="02020603050405020304" pitchFamily="18" charset="0"/>
              </a:rPr>
            </a:br>
            <a:r>
              <a:rPr lang="en-US" sz="2400" b="1" dirty="0" smtClean="0">
                <a:solidFill>
                  <a:srgbClr val="C00000"/>
                </a:solidFill>
                <a:latin typeface="Maiandra GD" panose="020E0502030308020204" pitchFamily="34" charset="0"/>
                <a:cs typeface="Times New Roman" panose="02020603050405020304" pitchFamily="18" charset="0"/>
              </a:rPr>
              <a:t>United </a:t>
            </a:r>
            <a:r>
              <a:rPr lang="en-US" sz="2400" b="1" dirty="0">
                <a:solidFill>
                  <a:srgbClr val="C00000"/>
                </a:solidFill>
                <a:latin typeface="Maiandra GD" panose="020E0502030308020204" pitchFamily="34" charset="0"/>
                <a:cs typeface="Times New Roman" panose="02020603050405020304" pitchFamily="18" charset="0"/>
              </a:rPr>
              <a:t>States of America</a:t>
            </a:r>
            <a:endParaRPr lang="en-US" sz="2500" b="1" dirty="0">
              <a:solidFill>
                <a:srgbClr val="C00000"/>
              </a:solidFill>
              <a:latin typeface="Maiandra GD" panose="020E050203030802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10B32D5-6563-223E-2782-683BB8395297}"/>
              </a:ext>
            </a:extLst>
          </p:cNvPr>
          <p:cNvSpPr>
            <a:spLocks noGrp="1"/>
          </p:cNvSpPr>
          <p:nvPr>
            <p:ph idx="1"/>
          </p:nvPr>
        </p:nvSpPr>
        <p:spPr>
          <a:xfrm>
            <a:off x="1175658" y="2581835"/>
            <a:ext cx="9981560" cy="3534656"/>
          </a:xfrm>
        </p:spPr>
        <p:txBody>
          <a:bodyPr>
            <a:normAutofit fontScale="77500" lnSpcReduction="20000"/>
          </a:bodyPr>
          <a:lstStyle/>
          <a:p>
            <a:pPr algn="just">
              <a:lnSpc>
                <a:spcPct val="150000"/>
              </a:lnSpc>
            </a:pPr>
            <a:r>
              <a:rPr lang="en-US" sz="2500" dirty="0">
                <a:effectLst/>
                <a:latin typeface="Maiandra GD" panose="020E0502030308020204" pitchFamily="34" charset="0"/>
                <a:ea typeface="Calibri" panose="020F0502020204030204" pitchFamily="34" charset="0"/>
              </a:rPr>
              <a:t>The American Bar Association (ABA) Model Rules of Professional Conduct, the equivalent of LSK’s SOPPEC, do not address the use of social media specifically. However, ABA released a formal opinion, Formal Opinion 18-480 in </a:t>
            </a:r>
            <a:r>
              <a:rPr lang="en-US" sz="2500" dirty="0" smtClean="0">
                <a:effectLst/>
                <a:latin typeface="Maiandra GD" panose="020E0502030308020204" pitchFamily="34" charset="0"/>
                <a:ea typeface="Calibri" panose="020F0502020204030204" pitchFamily="34" charset="0"/>
              </a:rPr>
              <a:t>2018, </a:t>
            </a:r>
            <a:r>
              <a:rPr lang="en-US" sz="2500" dirty="0">
                <a:effectLst/>
                <a:latin typeface="Maiandra GD" panose="020E0502030308020204" pitchFamily="34" charset="0"/>
                <a:ea typeface="Calibri" panose="020F0502020204030204" pitchFamily="34" charset="0"/>
              </a:rPr>
              <a:t>which is meant to </a:t>
            </a:r>
            <a:r>
              <a:rPr lang="en-US" sz="2500" dirty="0" smtClean="0">
                <a:effectLst/>
                <a:latin typeface="Maiandra GD" panose="020E0502030308020204" pitchFamily="34" charset="0"/>
                <a:ea typeface="Calibri" panose="020F0502020204030204" pitchFamily="34" charset="0"/>
              </a:rPr>
              <a:t>guide </a:t>
            </a:r>
            <a:r>
              <a:rPr lang="en-US" sz="2500" dirty="0">
                <a:effectLst/>
                <a:latin typeface="Maiandra GD" panose="020E0502030308020204" pitchFamily="34" charset="0"/>
                <a:ea typeface="Calibri" panose="020F0502020204030204" pitchFamily="34" charset="0"/>
              </a:rPr>
              <a:t>the use of social media.</a:t>
            </a:r>
          </a:p>
          <a:p>
            <a:pPr algn="just">
              <a:lnSpc>
                <a:spcPct val="150000"/>
              </a:lnSpc>
            </a:pPr>
            <a:r>
              <a:rPr lang="en-US" sz="2500" dirty="0">
                <a:effectLst/>
                <a:latin typeface="Maiandra GD" panose="020E0502030308020204" pitchFamily="34" charset="0"/>
                <a:ea typeface="Calibri" panose="020F0502020204030204" pitchFamily="34" charset="0"/>
              </a:rPr>
              <a:t>The </a:t>
            </a:r>
            <a:r>
              <a:rPr lang="en-US" sz="2500" dirty="0" smtClean="0">
                <a:effectLst/>
                <a:latin typeface="Maiandra GD" panose="020E0502030308020204" pitchFamily="34" charset="0"/>
                <a:ea typeface="Calibri" panose="020F0502020204030204" pitchFamily="34" charset="0"/>
              </a:rPr>
              <a:t>opinion, however, </a:t>
            </a:r>
            <a:r>
              <a:rPr lang="en-US" sz="2500" dirty="0">
                <a:effectLst/>
                <a:latin typeface="Maiandra GD" panose="020E0502030308020204" pitchFamily="34" charset="0"/>
                <a:ea typeface="Calibri" panose="020F0502020204030204" pitchFamily="34" charset="0"/>
              </a:rPr>
              <a:t>focuses only on the aspect of confidentiality.</a:t>
            </a:r>
          </a:p>
          <a:p>
            <a:pPr algn="just">
              <a:lnSpc>
                <a:spcPct val="150000"/>
              </a:lnSpc>
            </a:pPr>
            <a:r>
              <a:rPr lang="en-US" sz="2500" dirty="0">
                <a:effectLst/>
                <a:latin typeface="Maiandra GD" panose="020E0502030308020204" pitchFamily="34" charset="0"/>
                <a:ea typeface="Calibri" panose="020F0502020204030204" pitchFamily="34" charset="0"/>
                <a:cs typeface="Times New Roman" panose="02020603050405020304" pitchFamily="18" charset="0"/>
              </a:rPr>
              <a:t>The fact that the opinion focuses only on confidentiality and the Model Rules </a:t>
            </a:r>
            <a:r>
              <a:rPr lang="en-US" sz="2500" dirty="0" smtClean="0">
                <a:effectLst/>
                <a:latin typeface="Maiandra GD" panose="020E0502030308020204" pitchFamily="34" charset="0"/>
                <a:ea typeface="Calibri" panose="020F0502020204030204" pitchFamily="34" charset="0"/>
                <a:cs typeface="Times New Roman" panose="02020603050405020304" pitchFamily="18" charset="0"/>
              </a:rPr>
              <a:t>do </a:t>
            </a:r>
            <a:r>
              <a:rPr lang="en-US" sz="2500" dirty="0">
                <a:effectLst/>
                <a:latin typeface="Maiandra GD" panose="020E0502030308020204" pitchFamily="34" charset="0"/>
                <a:ea typeface="Calibri" panose="020F0502020204030204" pitchFamily="34" charset="0"/>
                <a:cs typeface="Times New Roman" panose="02020603050405020304" pitchFamily="18" charset="0"/>
              </a:rPr>
              <a:t>not specifically mention the aspect of social media use by </a:t>
            </a:r>
            <a:r>
              <a:rPr lang="en-US" sz="2500" dirty="0" smtClean="0">
                <a:effectLst/>
                <a:latin typeface="Maiandra GD" panose="020E0502030308020204" pitchFamily="34" charset="0"/>
                <a:ea typeface="Calibri" panose="020F0502020204030204" pitchFamily="34" charset="0"/>
                <a:cs typeface="Times New Roman" panose="02020603050405020304" pitchFamily="18" charset="0"/>
              </a:rPr>
              <a:t>advocates </a:t>
            </a:r>
            <a:r>
              <a:rPr lang="en-US" sz="2500" dirty="0">
                <a:effectLst/>
                <a:latin typeface="Maiandra GD" panose="020E0502030308020204" pitchFamily="34" charset="0"/>
                <a:ea typeface="Calibri" panose="020F0502020204030204" pitchFamily="34" charset="0"/>
                <a:cs typeface="Times New Roman" panose="02020603050405020304" pitchFamily="18" charset="0"/>
              </a:rPr>
              <a:t>shows the glaring lacuna in </a:t>
            </a:r>
            <a:r>
              <a:rPr lang="en-US" sz="2500" dirty="0" smtClean="0">
                <a:effectLst/>
                <a:latin typeface="Maiandra GD" panose="020E0502030308020204" pitchFamily="34" charset="0"/>
                <a:ea typeface="Calibri" panose="020F0502020204030204" pitchFamily="34" charset="0"/>
                <a:cs typeface="Times New Roman" panose="02020603050405020304" pitchFamily="18" charset="0"/>
              </a:rPr>
              <a:t>the regulation </a:t>
            </a:r>
            <a:r>
              <a:rPr lang="en-US" sz="2500" dirty="0">
                <a:effectLst/>
                <a:latin typeface="Maiandra GD" panose="020E0502030308020204" pitchFamily="34" charset="0"/>
                <a:ea typeface="Calibri" panose="020F0502020204030204" pitchFamily="34" charset="0"/>
                <a:cs typeface="Times New Roman" panose="02020603050405020304" pitchFamily="18" charset="0"/>
              </a:rPr>
              <a:t>of </a:t>
            </a:r>
            <a:r>
              <a:rPr lang="en-US" sz="2500" dirty="0" smtClean="0">
                <a:effectLst/>
                <a:latin typeface="Maiandra GD" panose="020E0502030308020204" pitchFamily="34" charset="0"/>
                <a:ea typeface="Calibri" panose="020F0502020204030204" pitchFamily="34" charset="0"/>
                <a:cs typeface="Times New Roman" panose="02020603050405020304" pitchFamily="18" charset="0"/>
              </a:rPr>
              <a:t>the ethical </a:t>
            </a:r>
            <a:r>
              <a:rPr lang="en-US" sz="2500" dirty="0">
                <a:effectLst/>
                <a:latin typeface="Maiandra GD" panose="020E0502030308020204" pitchFamily="34" charset="0"/>
                <a:ea typeface="Calibri" panose="020F0502020204030204" pitchFamily="34" charset="0"/>
                <a:cs typeface="Times New Roman" panose="02020603050405020304" pitchFamily="18" charset="0"/>
              </a:rPr>
              <a:t>use of social media by </a:t>
            </a:r>
            <a:r>
              <a:rPr lang="en-US" sz="2500" dirty="0" smtClean="0">
                <a:effectLst/>
                <a:latin typeface="Maiandra GD" panose="020E0502030308020204" pitchFamily="34" charset="0"/>
                <a:ea typeface="Calibri" panose="020F0502020204030204" pitchFamily="34" charset="0"/>
                <a:cs typeface="Times New Roman" panose="02020603050405020304" pitchFamily="18" charset="0"/>
              </a:rPr>
              <a:t>advocates, </a:t>
            </a:r>
            <a:r>
              <a:rPr lang="en-US" sz="2500" dirty="0">
                <a:effectLst/>
                <a:latin typeface="Maiandra GD" panose="020E0502030308020204" pitchFamily="34" charset="0"/>
                <a:ea typeface="Calibri" panose="020F0502020204030204" pitchFamily="34" charset="0"/>
                <a:cs typeface="Times New Roman" panose="02020603050405020304" pitchFamily="18" charset="0"/>
              </a:rPr>
              <a:t>even in the United States.</a:t>
            </a:r>
          </a:p>
          <a:p>
            <a:pPr>
              <a:lnSpc>
                <a:spcPct val="150000"/>
              </a:lnSpc>
            </a:pPr>
            <a:endParaRPr lang="en-US" sz="2500" dirty="0">
              <a:effectLst/>
              <a:latin typeface="Times New Roman" panose="02020603050405020304" pitchFamily="18" charset="0"/>
              <a:ea typeface="Calibri" panose="020F0502020204030204" pitchFamily="34" charset="0"/>
            </a:endParaRPr>
          </a:p>
          <a:p>
            <a:pPr>
              <a:lnSpc>
                <a:spcPct val="150000"/>
              </a:lnSpc>
            </a:pPr>
            <a:endParaRPr lang="en-US" sz="2500" dirty="0"/>
          </a:p>
        </p:txBody>
      </p:sp>
    </p:spTree>
    <p:extLst>
      <p:ext uri="{BB962C8B-B14F-4D97-AF65-F5344CB8AC3E}">
        <p14:creationId xmlns:p14="http://schemas.microsoft.com/office/powerpoint/2010/main" val="1033173958"/>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spcBef>
                <a:spcPts val="0"/>
              </a:spcBef>
              <a:buSzPts val="2610"/>
            </a:pPr>
            <a:r>
              <a:rPr lang="en-US" b="1" dirty="0">
                <a:solidFill>
                  <a:srgbClr val="3333FF"/>
                </a:solidFill>
                <a:ea typeface="Overlock"/>
                <a:cs typeface="Overlock"/>
                <a:sym typeface="Overlock"/>
              </a:rPr>
              <a:t>Agenda</a:t>
            </a:r>
            <a:r>
              <a:rPr lang="en-US" b="1" dirty="0">
                <a:ea typeface="Overlock"/>
                <a:cs typeface="Overlock"/>
                <a:sym typeface="Overlock"/>
              </a:rPr>
              <a:t> </a:t>
            </a:r>
          </a:p>
        </p:txBody>
      </p:sp>
      <p:sp>
        <p:nvSpPr>
          <p:cNvPr id="3" name="Content Placeholder 2"/>
          <p:cNvSpPr>
            <a:spLocks noGrp="1"/>
          </p:cNvSpPr>
          <p:nvPr>
            <p:ph idx="1"/>
          </p:nvPr>
        </p:nvSpPr>
        <p:spPr>
          <a:xfrm>
            <a:off x="1295401" y="2512541"/>
            <a:ext cx="9601196" cy="3616409"/>
          </a:xfrm>
        </p:spPr>
        <p:txBody>
          <a:bodyPr>
            <a:normAutofit fontScale="92500" lnSpcReduction="10000"/>
          </a:bodyPr>
          <a:lstStyle/>
          <a:p>
            <a:pPr marL="571500" lvl="0" indent="-571500" algn="just">
              <a:lnSpc>
                <a:spcPct val="150000"/>
              </a:lnSpc>
              <a:spcBef>
                <a:spcPts val="0"/>
              </a:spcBef>
              <a:spcAft>
                <a:spcPts val="0"/>
              </a:spcAft>
              <a:buSzPts val="2610"/>
              <a:buFont typeface="+mj-lt"/>
              <a:buAutoNum type="romanLcPeriod"/>
            </a:pPr>
            <a:r>
              <a:rPr lang="en-US" sz="2200" dirty="0" smtClean="0">
                <a:solidFill>
                  <a:schemeClr val="tx1"/>
                </a:solidFill>
                <a:latin typeface="Maiandra GD" panose="020E0502030308020204" pitchFamily="34" charset="0"/>
                <a:ea typeface="Overlock"/>
                <a:cs typeface="Overlock"/>
                <a:sym typeface="Overlock"/>
              </a:rPr>
              <a:t>Introduction</a:t>
            </a:r>
          </a:p>
          <a:p>
            <a:pPr marL="571500" lvl="0" indent="-571500" algn="just">
              <a:lnSpc>
                <a:spcPct val="150000"/>
              </a:lnSpc>
              <a:spcBef>
                <a:spcPts val="0"/>
              </a:spcBef>
              <a:spcAft>
                <a:spcPts val="0"/>
              </a:spcAft>
              <a:buSzPts val="2610"/>
              <a:buFont typeface="+mj-lt"/>
              <a:buAutoNum type="romanLcPeriod"/>
            </a:pPr>
            <a:r>
              <a:rPr lang="en-US" sz="2200" dirty="0" smtClean="0">
                <a:solidFill>
                  <a:schemeClr val="tx1"/>
                </a:solidFill>
                <a:latin typeface="Maiandra GD" panose="020E0502030308020204" pitchFamily="34" charset="0"/>
                <a:ea typeface="Calibri" panose="020F0502020204030204" pitchFamily="34" charset="0"/>
              </a:rPr>
              <a:t>Legal </a:t>
            </a:r>
            <a:r>
              <a:rPr lang="en-US" sz="2200" dirty="0">
                <a:solidFill>
                  <a:schemeClr val="tx1"/>
                </a:solidFill>
                <a:latin typeface="Maiandra GD" panose="020E0502030308020204" pitchFamily="34" charset="0"/>
                <a:ea typeface="Calibri" panose="020F0502020204030204" pitchFamily="34" charset="0"/>
              </a:rPr>
              <a:t>Framework Governing Social Media </a:t>
            </a:r>
            <a:r>
              <a:rPr lang="en-US" sz="2200" dirty="0" smtClean="0">
                <a:solidFill>
                  <a:schemeClr val="tx1"/>
                </a:solidFill>
                <a:latin typeface="Maiandra GD" panose="020E0502030308020204" pitchFamily="34" charset="0"/>
                <a:ea typeface="Calibri" panose="020F0502020204030204" pitchFamily="34" charset="0"/>
              </a:rPr>
              <a:t>Use In </a:t>
            </a:r>
            <a:r>
              <a:rPr lang="en-US" sz="2200" dirty="0">
                <a:solidFill>
                  <a:schemeClr val="tx1"/>
                </a:solidFill>
                <a:latin typeface="Maiandra GD" panose="020E0502030308020204" pitchFamily="34" charset="0"/>
                <a:ea typeface="Calibri" panose="020F0502020204030204" pitchFamily="34" charset="0"/>
              </a:rPr>
              <a:t>Kenya</a:t>
            </a:r>
            <a:endParaRPr lang="en-US" sz="2200" dirty="0">
              <a:solidFill>
                <a:schemeClr val="tx1"/>
              </a:solidFill>
              <a:latin typeface="Maiandra GD" panose="020E0502030308020204" pitchFamily="34" charset="0"/>
              <a:ea typeface="Overlock"/>
              <a:cs typeface="Overlock"/>
              <a:sym typeface="Overlock"/>
            </a:endParaRPr>
          </a:p>
          <a:p>
            <a:pPr marL="571500" lvl="0" indent="-571500" algn="just">
              <a:lnSpc>
                <a:spcPct val="150000"/>
              </a:lnSpc>
              <a:spcBef>
                <a:spcPts val="0"/>
              </a:spcBef>
              <a:spcAft>
                <a:spcPts val="0"/>
              </a:spcAft>
              <a:buSzPts val="2610"/>
              <a:buFont typeface="+mj-lt"/>
              <a:buAutoNum type="romanLcPeriod"/>
            </a:pPr>
            <a:r>
              <a:rPr lang="en-US" sz="2200" kern="0" dirty="0">
                <a:solidFill>
                  <a:schemeClr val="tx1"/>
                </a:solidFill>
                <a:latin typeface="Maiandra GD" panose="020E0502030308020204" pitchFamily="34" charset="0"/>
                <a:ea typeface="Times New Roman" panose="02020603050405020304" pitchFamily="18" charset="0"/>
                <a:cs typeface="Times New Roman" panose="02020603050405020304" pitchFamily="18" charset="0"/>
              </a:rPr>
              <a:t>Benefits and Challenges of Social Media </a:t>
            </a:r>
            <a:r>
              <a:rPr lang="en-US" sz="2200" kern="0" dirty="0" smtClean="0">
                <a:solidFill>
                  <a:schemeClr val="tx1"/>
                </a:solidFill>
                <a:latin typeface="Maiandra GD" panose="020E0502030308020204" pitchFamily="34" charset="0"/>
                <a:ea typeface="Times New Roman" panose="02020603050405020304" pitchFamily="18" charset="0"/>
                <a:cs typeface="Times New Roman" panose="02020603050405020304" pitchFamily="18" charset="0"/>
              </a:rPr>
              <a:t>Use</a:t>
            </a:r>
          </a:p>
          <a:p>
            <a:pPr marL="571500" lvl="0" indent="-571500" algn="just">
              <a:lnSpc>
                <a:spcPct val="150000"/>
              </a:lnSpc>
              <a:spcBef>
                <a:spcPts val="0"/>
              </a:spcBef>
              <a:spcAft>
                <a:spcPts val="0"/>
              </a:spcAft>
              <a:buSzPts val="2610"/>
              <a:buFont typeface="+mj-lt"/>
              <a:buAutoNum type="romanLcPeriod"/>
            </a:pPr>
            <a:r>
              <a:rPr lang="en-US" sz="2200" dirty="0" smtClean="0">
                <a:solidFill>
                  <a:schemeClr val="tx1"/>
                </a:solidFill>
                <a:latin typeface="Maiandra GD" panose="020E0502030308020204" pitchFamily="34" charset="0"/>
                <a:ea typeface="Calibri" panose="020F0502020204030204" pitchFamily="34" charset="0"/>
              </a:rPr>
              <a:t>Gaps </a:t>
            </a:r>
            <a:r>
              <a:rPr lang="en-US" sz="2200" dirty="0">
                <a:solidFill>
                  <a:schemeClr val="tx1"/>
                </a:solidFill>
                <a:latin typeface="Maiandra GD" panose="020E0502030308020204" pitchFamily="34" charset="0"/>
                <a:ea typeface="Calibri" panose="020F0502020204030204" pitchFamily="34" charset="0"/>
              </a:rPr>
              <a:t>and Challenges in the Current Social Media Regulatory Framework</a:t>
            </a:r>
            <a:endParaRPr lang="en-US" sz="2200" dirty="0" smtClean="0">
              <a:solidFill>
                <a:schemeClr val="tx1"/>
              </a:solidFill>
              <a:latin typeface="Maiandra GD" panose="020E0502030308020204" pitchFamily="34" charset="0"/>
              <a:ea typeface="Overlock"/>
              <a:cs typeface="Overlock"/>
              <a:sym typeface="Overlock"/>
            </a:endParaRPr>
          </a:p>
          <a:p>
            <a:pPr marL="571500" lvl="0" indent="-571500">
              <a:lnSpc>
                <a:spcPct val="150000"/>
              </a:lnSpc>
              <a:spcBef>
                <a:spcPts val="0"/>
              </a:spcBef>
              <a:spcAft>
                <a:spcPts val="0"/>
              </a:spcAft>
              <a:buSzPts val="2610"/>
              <a:buFont typeface="+mj-lt"/>
              <a:buAutoNum type="romanLcPeriod"/>
            </a:pPr>
            <a:r>
              <a:rPr lang="en-US" sz="2200" dirty="0">
                <a:solidFill>
                  <a:schemeClr val="tx1"/>
                </a:solidFill>
                <a:latin typeface="Maiandra GD" panose="020E0502030308020204" pitchFamily="34" charset="0"/>
                <a:cs typeface="Times New Roman" panose="02020603050405020304" pitchFamily="18" charset="0"/>
              </a:rPr>
              <a:t>Comparative </a:t>
            </a:r>
            <a:r>
              <a:rPr lang="en-US" sz="2200" dirty="0" smtClean="0">
                <a:solidFill>
                  <a:schemeClr val="tx1"/>
                </a:solidFill>
                <a:latin typeface="Maiandra GD" panose="020E0502030308020204" pitchFamily="34" charset="0"/>
                <a:cs typeface="Times New Roman" panose="02020603050405020304" pitchFamily="18" charset="0"/>
              </a:rPr>
              <a:t>Analysis</a:t>
            </a:r>
          </a:p>
          <a:p>
            <a:pPr marL="571500" lvl="0" indent="-571500">
              <a:lnSpc>
                <a:spcPct val="150000"/>
              </a:lnSpc>
              <a:spcBef>
                <a:spcPts val="0"/>
              </a:spcBef>
              <a:spcAft>
                <a:spcPts val="0"/>
              </a:spcAft>
              <a:buSzPts val="2610"/>
              <a:buFont typeface="+mj-lt"/>
              <a:buAutoNum type="romanLcPeriod"/>
            </a:pPr>
            <a:r>
              <a:rPr lang="en-US" sz="2200" dirty="0" smtClean="0">
                <a:solidFill>
                  <a:schemeClr val="tx1"/>
                </a:solidFill>
                <a:latin typeface="Maiandra GD" panose="020E0502030308020204" pitchFamily="34" charset="0"/>
                <a:cs typeface="Times New Roman" panose="02020603050405020304" pitchFamily="18" charset="0"/>
              </a:rPr>
              <a:t>Recommendations</a:t>
            </a:r>
          </a:p>
          <a:p>
            <a:pPr marL="571500" lvl="0" indent="-571500">
              <a:lnSpc>
                <a:spcPct val="150000"/>
              </a:lnSpc>
              <a:spcBef>
                <a:spcPts val="0"/>
              </a:spcBef>
              <a:spcAft>
                <a:spcPts val="0"/>
              </a:spcAft>
              <a:buSzPts val="2610"/>
              <a:buFont typeface="+mj-lt"/>
              <a:buAutoNum type="romanLcPeriod"/>
            </a:pPr>
            <a:r>
              <a:rPr lang="en-US" sz="2200" dirty="0" smtClean="0">
                <a:solidFill>
                  <a:schemeClr val="tx1"/>
                </a:solidFill>
                <a:latin typeface="Maiandra GD" panose="020E0502030308020204" pitchFamily="34" charset="0"/>
                <a:cs typeface="Times New Roman" panose="02020603050405020304" pitchFamily="18" charset="0"/>
              </a:rPr>
              <a:t>Conclusion</a:t>
            </a:r>
            <a:r>
              <a:rPr lang="en-US" sz="1800" b="1" dirty="0">
                <a:solidFill>
                  <a:srgbClr val="3333FF"/>
                </a:solidFill>
                <a:latin typeface="Maiandra GD" panose="020E0502030308020204" pitchFamily="34" charset="0"/>
                <a:cs typeface="Times New Roman" panose="02020603050405020304" pitchFamily="18" charset="0"/>
              </a:rPr>
              <a:t/>
            </a:r>
            <a:br>
              <a:rPr lang="en-US" sz="1800" b="1" dirty="0">
                <a:solidFill>
                  <a:srgbClr val="3333FF"/>
                </a:solidFill>
                <a:latin typeface="Maiandra GD" panose="020E0502030308020204" pitchFamily="34" charset="0"/>
                <a:cs typeface="Times New Roman" panose="02020603050405020304" pitchFamily="18" charset="0"/>
              </a:rPr>
            </a:br>
            <a:endParaRPr lang="en-US" dirty="0">
              <a:solidFill>
                <a:srgbClr val="FF0000"/>
              </a:solidFill>
              <a:latin typeface="+mj-lt"/>
              <a:ea typeface="Overlock"/>
              <a:cs typeface="Overlock"/>
              <a:sym typeface="Overlock"/>
            </a:endParaRPr>
          </a:p>
          <a:p>
            <a:pPr marL="0" lvl="0" indent="0" algn="just">
              <a:spcBef>
                <a:spcPts val="0"/>
              </a:spcBef>
              <a:spcAft>
                <a:spcPts val="0"/>
              </a:spcAft>
              <a:buSzPts val="2610"/>
              <a:buNone/>
            </a:pPr>
            <a:endParaRPr lang="en-US" dirty="0">
              <a:latin typeface="+mj-lt"/>
              <a:ea typeface="Overlock"/>
              <a:cs typeface="Overlock"/>
              <a:sym typeface="Overlock"/>
            </a:endParaRPr>
          </a:p>
          <a:p>
            <a:endParaRPr lang="en-US" dirty="0"/>
          </a:p>
        </p:txBody>
      </p:sp>
    </p:spTree>
    <p:extLst>
      <p:ext uri="{BB962C8B-B14F-4D97-AF65-F5344CB8AC3E}">
        <p14:creationId xmlns:p14="http://schemas.microsoft.com/office/powerpoint/2010/main" val="3829459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1048792" name="Google Shape;389;p26"/>
          <p:cNvSpPr txBox="1">
            <a:spLocks noGrp="1"/>
          </p:cNvSpPr>
          <p:nvPr>
            <p:ph type="title"/>
          </p:nvPr>
        </p:nvSpPr>
        <p:spPr>
          <a:xfrm>
            <a:off x="1461655" y="1122347"/>
            <a:ext cx="9705109" cy="972108"/>
          </a:xfrm>
          <a:prstGeom prst="rect">
            <a:avLst/>
          </a:prstGeom>
          <a:noFill/>
          <a:ln>
            <a:noFill/>
          </a:ln>
        </p:spPr>
        <p:txBody>
          <a:bodyPr spcFirstLastPara="1" vert="horz" wrap="square" lIns="68569" tIns="34275" rIns="68569" bIns="34275" numCol="1" rtlCol="0" anchor="ctr" anchorCtr="0" compatLnSpc="1">
            <a:prstTxWarp prst="textNoShape">
              <a:avLst/>
            </a:prstTxWarp>
            <a:normAutofit/>
          </a:bodyPr>
          <a:lstStyle/>
          <a:p>
            <a:pPr>
              <a:spcBef>
                <a:spcPts val="0"/>
              </a:spcBef>
            </a:pPr>
            <a:r>
              <a:rPr lang="en-US" sz="5400" b="1" dirty="0" smtClean="0">
                <a:solidFill>
                  <a:srgbClr val="3333FF"/>
                </a:solidFill>
                <a:latin typeface="Maiandra GD" panose="020E0502030308020204" pitchFamily="34" charset="0"/>
                <a:sym typeface="Overlock"/>
              </a:rPr>
              <a:t>Recommendations</a:t>
            </a:r>
            <a:endParaRPr lang="en-US" sz="5400" b="1" dirty="0">
              <a:solidFill>
                <a:srgbClr val="3333FF"/>
              </a:solidFill>
              <a:latin typeface="Maiandra GD" panose="020E0502030308020204" pitchFamily="34" charset="0"/>
              <a:sym typeface="Overlock"/>
            </a:endParaRPr>
          </a:p>
        </p:txBody>
      </p:sp>
      <p:graphicFrame>
        <p:nvGraphicFramePr>
          <p:cNvPr id="6" name="Diagram 5">
            <a:extLst>
              <a:ext uri="{FF2B5EF4-FFF2-40B4-BE49-F238E27FC236}">
                <a16:creationId xmlns:a16="http://schemas.microsoft.com/office/drawing/2014/main" id="{DD8135E1-8FF3-5C16-EE53-30CCABFED28B}"/>
              </a:ext>
            </a:extLst>
          </p:cNvPr>
          <p:cNvGraphicFramePr/>
          <p:nvPr>
            <p:extLst>
              <p:ext uri="{D42A27DB-BD31-4B8C-83A1-F6EECF244321}">
                <p14:modId xmlns:p14="http://schemas.microsoft.com/office/powerpoint/2010/main" val="4194668856"/>
              </p:ext>
            </p:extLst>
          </p:nvPr>
        </p:nvGraphicFramePr>
        <p:xfrm>
          <a:off x="1528266" y="2370966"/>
          <a:ext cx="9501177" cy="39327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69424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F13A3-6834-4599-6D1E-5F8CA7388144}"/>
              </a:ext>
            </a:extLst>
          </p:cNvPr>
          <p:cNvSpPr>
            <a:spLocks noGrp="1"/>
          </p:cNvSpPr>
          <p:nvPr>
            <p:ph type="title"/>
          </p:nvPr>
        </p:nvSpPr>
        <p:spPr>
          <a:xfrm>
            <a:off x="1295402" y="1338470"/>
            <a:ext cx="9601196" cy="947529"/>
          </a:xfrm>
        </p:spPr>
        <p:txBody>
          <a:bodyPr>
            <a:normAutofit/>
          </a:bodyPr>
          <a:lstStyle/>
          <a:p>
            <a:pPr algn="ctr"/>
            <a:r>
              <a:rPr lang="en-US" sz="4800" b="1" dirty="0" smtClean="0">
                <a:solidFill>
                  <a:srgbClr val="3333FF"/>
                </a:solidFill>
                <a:latin typeface="Maiandra GD" panose="020E0502030308020204" pitchFamily="34" charset="0"/>
                <a:cs typeface="Times New Roman" panose="02020603050405020304" pitchFamily="18" charset="0"/>
              </a:rPr>
              <a:t>Conclusion</a:t>
            </a:r>
            <a:endParaRPr lang="en-US" sz="2500" b="1" dirty="0">
              <a:solidFill>
                <a:srgbClr val="3333FF"/>
              </a:solidFill>
              <a:latin typeface="Maiandra GD" panose="020E050203030802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E123760-F2BF-D81E-EF4D-007B383A3CDB}"/>
              </a:ext>
            </a:extLst>
          </p:cNvPr>
          <p:cNvSpPr>
            <a:spLocks noGrp="1"/>
          </p:cNvSpPr>
          <p:nvPr>
            <p:ph idx="1"/>
          </p:nvPr>
        </p:nvSpPr>
        <p:spPr>
          <a:xfrm>
            <a:off x="1380807" y="2405270"/>
            <a:ext cx="9289657" cy="3606041"/>
          </a:xfrm>
        </p:spPr>
        <p:txBody>
          <a:bodyPr>
            <a:normAutofit/>
          </a:bodyPr>
          <a:lstStyle/>
          <a:p>
            <a:pPr algn="just"/>
            <a:r>
              <a:rPr lang="en-US" sz="2000" dirty="0">
                <a:latin typeface="Maiandra GD" panose="020E0502030308020204" pitchFamily="34" charset="0"/>
              </a:rPr>
              <a:t>As legal practitioners increasingly </a:t>
            </a:r>
            <a:r>
              <a:rPr lang="en-US" sz="2000" dirty="0" smtClean="0">
                <a:latin typeface="Maiandra GD" panose="020E0502030308020204" pitchFamily="34" charset="0"/>
              </a:rPr>
              <a:t>utilize </a:t>
            </a:r>
            <a:r>
              <a:rPr lang="en-US" sz="2000" dirty="0">
                <a:latin typeface="Maiandra GD" panose="020E0502030308020204" pitchFamily="34" charset="0"/>
              </a:rPr>
              <a:t>social media for networking, marketing, and client interaction, they </a:t>
            </a:r>
            <a:r>
              <a:rPr lang="en-US" sz="2000" dirty="0" smtClean="0">
                <a:latin typeface="Maiandra GD" panose="020E0502030308020204" pitchFamily="34" charset="0"/>
              </a:rPr>
              <a:t>must navigate social media while holding dear </a:t>
            </a:r>
            <a:r>
              <a:rPr lang="en-US" sz="2000" dirty="0">
                <a:latin typeface="Maiandra GD" panose="020E0502030308020204" pitchFamily="34" charset="0"/>
              </a:rPr>
              <a:t>ethical considerations such as confidentiality, professionalism, and adherence to regulatory standards. </a:t>
            </a:r>
          </a:p>
          <a:p>
            <a:pPr algn="just"/>
            <a:r>
              <a:rPr lang="en-US" sz="2000" dirty="0" smtClean="0">
                <a:latin typeface="Maiandra GD" panose="020E0502030308020204" pitchFamily="34" charset="0"/>
              </a:rPr>
              <a:t>A critical </a:t>
            </a:r>
            <a:r>
              <a:rPr lang="en-US" sz="2000" dirty="0">
                <a:latin typeface="Maiandra GD" panose="020E0502030308020204" pitchFamily="34" charset="0"/>
              </a:rPr>
              <a:t>examination of the existing legal framework governing the use of social media highlights a significant deficiency, particularly when compared to the IBA principles. </a:t>
            </a:r>
            <a:endParaRPr lang="en-US" sz="2000" dirty="0" smtClean="0">
              <a:latin typeface="Maiandra GD" panose="020E0502030308020204" pitchFamily="34" charset="0"/>
            </a:endParaRPr>
          </a:p>
          <a:p>
            <a:pPr algn="just"/>
            <a:r>
              <a:rPr lang="en-US" sz="2000" dirty="0" smtClean="0">
                <a:latin typeface="Maiandra GD" panose="020E0502030308020204" pitchFamily="34" charset="0"/>
              </a:rPr>
              <a:t>It is recommended </a:t>
            </a:r>
            <a:r>
              <a:rPr lang="en-US" sz="2000" dirty="0">
                <a:latin typeface="Maiandra GD" panose="020E0502030308020204" pitchFamily="34" charset="0"/>
              </a:rPr>
              <a:t>that the LSK develops</a:t>
            </a:r>
            <a:r>
              <a:rPr lang="en-US" sz="2000" dirty="0">
                <a:solidFill>
                  <a:srgbClr val="3333FF"/>
                </a:solidFill>
                <a:latin typeface="Maiandra GD" panose="020E0502030308020204" pitchFamily="34" charset="0"/>
              </a:rPr>
              <a:t> </a:t>
            </a:r>
            <a:r>
              <a:rPr lang="en-US" sz="2000" dirty="0" smtClean="0">
                <a:solidFill>
                  <a:srgbClr val="3333FF"/>
                </a:solidFill>
                <a:latin typeface="Maiandra GD" panose="020E0502030308020204" pitchFamily="34" charset="0"/>
              </a:rPr>
              <a:t>comprehensive  social media guidelines</a:t>
            </a:r>
            <a:r>
              <a:rPr lang="en-US" sz="2000" dirty="0" smtClean="0">
                <a:latin typeface="Maiandra GD" panose="020E0502030308020204" pitchFamily="34" charset="0"/>
              </a:rPr>
              <a:t>  to guide advocates in their interactions on Social media.</a:t>
            </a:r>
            <a:endParaRPr lang="en-US" sz="2000" dirty="0">
              <a:latin typeface="Maiandra GD" panose="020E0502030308020204" pitchFamily="34" charset="0"/>
            </a:endParaRPr>
          </a:p>
        </p:txBody>
      </p:sp>
    </p:spTree>
    <p:extLst>
      <p:ext uri="{BB962C8B-B14F-4D97-AF65-F5344CB8AC3E}">
        <p14:creationId xmlns:p14="http://schemas.microsoft.com/office/powerpoint/2010/main" val="618350507"/>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6822" y="972065"/>
            <a:ext cx="9860692" cy="5066270"/>
          </a:xfrm>
          <a:prstGeom prst="rect">
            <a:avLst/>
          </a:prstGeom>
        </p:spPr>
      </p:pic>
    </p:spTree>
    <p:extLst>
      <p:ext uri="{BB962C8B-B14F-4D97-AF65-F5344CB8AC3E}">
        <p14:creationId xmlns:p14="http://schemas.microsoft.com/office/powerpoint/2010/main" val="37287104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3333FF"/>
                </a:solidFill>
                <a:latin typeface="Maiandra GD" panose="020E0502030308020204" pitchFamily="34" charset="0"/>
              </a:rPr>
              <a:t>ACC Contact Details</a:t>
            </a:r>
            <a:endParaRPr lang="en-US" b="1" dirty="0">
              <a:solidFill>
                <a:srgbClr val="3333FF"/>
              </a:solidFill>
              <a:latin typeface="Maiandra GD" panose="020E0502030308020204" pitchFamily="34" charset="0"/>
            </a:endParaRPr>
          </a:p>
        </p:txBody>
      </p:sp>
      <p:sp>
        <p:nvSpPr>
          <p:cNvPr id="3" name="Content Placeholder 2"/>
          <p:cNvSpPr>
            <a:spLocks noGrp="1"/>
          </p:cNvSpPr>
          <p:nvPr>
            <p:ph idx="1"/>
          </p:nvPr>
        </p:nvSpPr>
        <p:spPr>
          <a:xfrm>
            <a:off x="1295401" y="2468881"/>
            <a:ext cx="9601196" cy="3801290"/>
          </a:xfrm>
        </p:spPr>
        <p:txBody>
          <a:bodyPr>
            <a:normAutofit fontScale="92500" lnSpcReduction="10000"/>
          </a:bodyPr>
          <a:lstStyle/>
          <a:p>
            <a:r>
              <a:rPr lang="en-US" dirty="0" smtClean="0">
                <a:latin typeface="Maiandra GD" panose="020E0502030308020204" pitchFamily="34" charset="0"/>
              </a:rPr>
              <a:t>Email: </a:t>
            </a:r>
            <a:r>
              <a:rPr lang="en-US" dirty="0" smtClean="0">
                <a:latin typeface="Maiandra GD" panose="020E0502030308020204" pitchFamily="34" charset="0"/>
                <a:hlinkClick r:id="rId2"/>
              </a:rPr>
              <a:t>acc@ag.go.ke</a:t>
            </a:r>
            <a:r>
              <a:rPr lang="en-US" dirty="0" smtClean="0">
                <a:latin typeface="Maiandra GD" panose="020E0502030308020204" pitchFamily="34" charset="0"/>
              </a:rPr>
              <a:t> </a:t>
            </a:r>
          </a:p>
          <a:p>
            <a:r>
              <a:rPr lang="en-US" dirty="0" smtClean="0">
                <a:latin typeface="Maiandra GD" panose="020E0502030308020204" pitchFamily="34" charset="0"/>
              </a:rPr>
              <a:t>Website: </a:t>
            </a:r>
            <a:r>
              <a:rPr lang="en-US" dirty="0" smtClean="0">
                <a:latin typeface="Maiandra GD" panose="020E0502030308020204" pitchFamily="34" charset="0"/>
                <a:hlinkClick r:id="rId3"/>
              </a:rPr>
              <a:t>www.acc.go.ke</a:t>
            </a:r>
            <a:r>
              <a:rPr lang="en-US" dirty="0" smtClean="0">
                <a:latin typeface="Maiandra GD" panose="020E0502030308020204" pitchFamily="34" charset="0"/>
              </a:rPr>
              <a:t> </a:t>
            </a:r>
          </a:p>
          <a:p>
            <a:r>
              <a:rPr lang="en-US" dirty="0" smtClean="0">
                <a:latin typeface="Maiandra GD" panose="020E0502030308020204" pitchFamily="34" charset="0"/>
              </a:rPr>
              <a:t>Address:</a:t>
            </a:r>
          </a:p>
          <a:p>
            <a:pPr marL="457200" lvl="1" indent="0">
              <a:buNone/>
            </a:pPr>
            <a:r>
              <a:rPr lang="en-US" dirty="0" smtClean="0">
                <a:latin typeface="Maiandra GD" panose="020E0502030308020204" pitchFamily="34" charset="0"/>
              </a:rPr>
              <a:t>The Secretary,</a:t>
            </a:r>
          </a:p>
          <a:p>
            <a:pPr marL="457200" lvl="1" indent="0">
              <a:buNone/>
            </a:pPr>
            <a:r>
              <a:rPr lang="en-US" dirty="0" smtClean="0">
                <a:latin typeface="Maiandra GD" panose="020E0502030308020204" pitchFamily="34" charset="0"/>
              </a:rPr>
              <a:t>Advocates Complaints Commission,</a:t>
            </a:r>
          </a:p>
          <a:p>
            <a:pPr marL="457200" lvl="1" indent="0">
              <a:buNone/>
            </a:pPr>
            <a:r>
              <a:rPr lang="en-US" dirty="0" smtClean="0">
                <a:latin typeface="Maiandra GD" panose="020E0502030308020204" pitchFamily="34" charset="0"/>
              </a:rPr>
              <a:t>Co-operative Bank House, 20</a:t>
            </a:r>
            <a:r>
              <a:rPr lang="en-US" baseline="30000" dirty="0" smtClean="0">
                <a:latin typeface="Maiandra GD" panose="020E0502030308020204" pitchFamily="34" charset="0"/>
              </a:rPr>
              <a:t>th</a:t>
            </a:r>
            <a:r>
              <a:rPr lang="en-US" dirty="0" smtClean="0">
                <a:latin typeface="Maiandra GD" panose="020E0502030308020204" pitchFamily="34" charset="0"/>
              </a:rPr>
              <a:t> Floor,</a:t>
            </a:r>
          </a:p>
          <a:p>
            <a:pPr marL="457200" lvl="1" indent="0">
              <a:buNone/>
            </a:pPr>
            <a:r>
              <a:rPr lang="en-US" dirty="0" smtClean="0">
                <a:latin typeface="Maiandra GD" panose="020E0502030308020204" pitchFamily="34" charset="0"/>
              </a:rPr>
              <a:t>Haile-Selassie Avenue,</a:t>
            </a:r>
          </a:p>
          <a:p>
            <a:pPr marL="457200" lvl="1" indent="0">
              <a:buNone/>
            </a:pPr>
            <a:r>
              <a:rPr lang="en-US" dirty="0" smtClean="0">
                <a:latin typeface="Maiandra GD" panose="020E0502030308020204" pitchFamily="34" charset="0"/>
              </a:rPr>
              <a:t>P. O. Box 48048 – 00100,</a:t>
            </a:r>
          </a:p>
          <a:p>
            <a:pPr marL="457200" lvl="1" indent="0">
              <a:buNone/>
            </a:pPr>
            <a:r>
              <a:rPr lang="en-US" b="1" u="sng" dirty="0" smtClean="0">
                <a:latin typeface="Maiandra GD" panose="020E0502030308020204" pitchFamily="34" charset="0"/>
              </a:rPr>
              <a:t>NAIROBI - KENYA</a:t>
            </a:r>
            <a:endParaRPr lang="en-US" b="1" u="sng" dirty="0">
              <a:latin typeface="Maiandra GD" panose="020E0502030308020204" pitchFamily="34" charset="0"/>
            </a:endParaRPr>
          </a:p>
        </p:txBody>
      </p:sp>
    </p:spTree>
    <p:extLst>
      <p:ext uri="{BB962C8B-B14F-4D97-AF65-F5344CB8AC3E}">
        <p14:creationId xmlns:p14="http://schemas.microsoft.com/office/powerpoint/2010/main" val="2972392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6212" y="1565189"/>
            <a:ext cx="9967784" cy="3724096"/>
          </a:xfrm>
          <a:prstGeom prst="rect">
            <a:avLst/>
          </a:prstGeom>
        </p:spPr>
        <p:txBody>
          <a:bodyPr wrap="square">
            <a:spAutoFit/>
          </a:bodyPr>
          <a:lstStyle/>
          <a:p>
            <a:pPr lvl="0" algn="ctr" defTabSz="914400">
              <a:defRPr/>
            </a:pPr>
            <a:r>
              <a:rPr kumimoji="0" lang="en-US" sz="60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t>PART 1</a:t>
            </a:r>
            <a:r>
              <a:rPr kumimoji="0" lang="en-US" sz="44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t/>
            </a:r>
            <a:br>
              <a:rPr kumimoji="0" lang="en-US" sz="44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br>
            <a:r>
              <a:rPr kumimoji="0" lang="en-US" sz="44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t/>
            </a:r>
            <a:br>
              <a:rPr kumimoji="0" lang="en-US" sz="4400" b="1" i="0" u="none" strike="noStrike" kern="0" cap="none" spc="0" normalizeH="0" baseline="0" noProof="0" dirty="0" smtClean="0">
                <a:ln>
                  <a:noFill/>
                </a:ln>
                <a:solidFill>
                  <a:srgbClr val="3333FF"/>
                </a:solidFill>
                <a:effectLst/>
                <a:uLnTx/>
                <a:uFillTx/>
                <a:latin typeface="Maiandra GD" panose="020E0502030308020204" pitchFamily="34" charset="0"/>
                <a:ea typeface="Overlock"/>
                <a:cs typeface="Overlock"/>
                <a:sym typeface="Overlock"/>
              </a:rPr>
            </a:br>
            <a:r>
              <a:rPr lang="en-US" sz="4400" b="1" kern="0" dirty="0" smtClean="0">
                <a:solidFill>
                  <a:srgbClr val="3333FF"/>
                </a:solidFill>
                <a:latin typeface="Maiandra GD" panose="020E0502030308020204" pitchFamily="34" charset="0"/>
                <a:ea typeface="Overlock"/>
                <a:cs typeface="Overlock"/>
                <a:sym typeface="Overlock"/>
              </a:rPr>
              <a:t>INTRODUCTION AND LE</a:t>
            </a:r>
            <a:r>
              <a:rPr lang="en-US" sz="4400" b="1" dirty="0">
                <a:solidFill>
                  <a:srgbClr val="3333FF"/>
                </a:solidFill>
                <a:latin typeface="Maiandra GD" panose="020E0502030308020204" pitchFamily="34" charset="0"/>
                <a:ea typeface="Calibri" panose="020F0502020204030204" pitchFamily="34" charset="0"/>
              </a:rPr>
              <a:t>G</a:t>
            </a:r>
            <a:r>
              <a:rPr lang="en-US" sz="4400" b="1" kern="0" dirty="0" smtClean="0">
                <a:solidFill>
                  <a:srgbClr val="3333FF"/>
                </a:solidFill>
                <a:latin typeface="Maiandra GD" panose="020E0502030308020204" pitchFamily="34" charset="0"/>
                <a:ea typeface="Overlock"/>
                <a:cs typeface="Overlock"/>
                <a:sym typeface="Overlock"/>
              </a:rPr>
              <a:t>AL FRAMEWORK </a:t>
            </a:r>
            <a:r>
              <a:rPr lang="en-US" sz="4400" b="1" dirty="0" smtClean="0">
                <a:solidFill>
                  <a:srgbClr val="3333FF"/>
                </a:solidFill>
                <a:latin typeface="Maiandra GD" panose="020E0502030308020204" pitchFamily="34" charset="0"/>
                <a:ea typeface="Calibri" panose="020F0502020204030204" pitchFamily="34" charset="0"/>
              </a:rPr>
              <a:t>G</a:t>
            </a:r>
            <a:r>
              <a:rPr lang="en-US" sz="4400" b="1" kern="0" dirty="0" smtClean="0">
                <a:solidFill>
                  <a:srgbClr val="3333FF"/>
                </a:solidFill>
                <a:latin typeface="Maiandra GD" panose="020E0502030308020204" pitchFamily="34" charset="0"/>
                <a:ea typeface="Overlock"/>
                <a:cs typeface="Overlock"/>
                <a:sym typeface="Overlock"/>
              </a:rPr>
              <a:t>OVERNIN</a:t>
            </a:r>
            <a:r>
              <a:rPr lang="en-US" sz="4400" b="1" dirty="0">
                <a:solidFill>
                  <a:srgbClr val="3333FF"/>
                </a:solidFill>
                <a:latin typeface="Maiandra GD" panose="020E0502030308020204" pitchFamily="34" charset="0"/>
                <a:ea typeface="Calibri" panose="020F0502020204030204" pitchFamily="34" charset="0"/>
              </a:rPr>
              <a:t>G</a:t>
            </a:r>
            <a:r>
              <a:rPr lang="en-US" sz="4400" b="1" kern="0" dirty="0" smtClean="0">
                <a:solidFill>
                  <a:srgbClr val="3333FF"/>
                </a:solidFill>
                <a:latin typeface="Maiandra GD" panose="020E0502030308020204" pitchFamily="34" charset="0"/>
                <a:ea typeface="Overlock"/>
                <a:cs typeface="Overlock"/>
                <a:sym typeface="Overlock"/>
              </a:rPr>
              <a:t> SOCIAL MEDIA USE IN KENYA </a:t>
            </a:r>
            <a:endParaRPr kumimoji="0" lang="en-US" sz="1800" b="0" i="0" u="none" strike="noStrike" kern="0" cap="none" spc="0" normalizeH="0" baseline="0" noProof="0" dirty="0" smtClean="0">
              <a:ln>
                <a:noFill/>
              </a:ln>
              <a:solidFill>
                <a:sysClr val="windowText" lastClr="000000"/>
              </a:solidFill>
              <a:effectLst/>
              <a:uLnTx/>
              <a:uFillTx/>
              <a:latin typeface="Maiandra GD" panose="020E0502030308020204" pitchFamily="34" charset="0"/>
            </a:endParaRPr>
          </a:p>
        </p:txBody>
      </p:sp>
    </p:spTree>
    <p:extLst>
      <p:ext uri="{BB962C8B-B14F-4D97-AF65-F5344CB8AC3E}">
        <p14:creationId xmlns:p14="http://schemas.microsoft.com/office/powerpoint/2010/main" val="2777614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3333FF"/>
                </a:solidFill>
              </a:rPr>
              <a:t>Social Media Defined</a:t>
            </a:r>
            <a:endParaRPr lang="en-US" dirty="0">
              <a:solidFill>
                <a:srgbClr val="3333FF"/>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485239" y="2517058"/>
            <a:ext cx="3106993" cy="3706762"/>
          </a:xfrm>
        </p:spPr>
      </p:pic>
      <p:sp>
        <p:nvSpPr>
          <p:cNvPr id="5" name="Rectangle 4"/>
          <p:cNvSpPr/>
          <p:nvPr/>
        </p:nvSpPr>
        <p:spPr>
          <a:xfrm>
            <a:off x="1052052" y="2517058"/>
            <a:ext cx="7344696" cy="3477875"/>
          </a:xfrm>
          <a:prstGeom prst="rect">
            <a:avLst/>
          </a:prstGeom>
        </p:spPr>
        <p:txBody>
          <a:bodyPr wrap="square">
            <a:spAutoFit/>
          </a:bodyPr>
          <a:lstStyle/>
          <a:p>
            <a:pPr marL="285750" indent="-285750" algn="just">
              <a:buFont typeface="Wingdings" panose="05000000000000000000" pitchFamily="2" charset="2"/>
              <a:buChar char="v"/>
            </a:pPr>
            <a:r>
              <a:rPr lang="en-US" sz="2000" dirty="0"/>
              <a:t>Social media refers to websites and applications that enable users to:-</a:t>
            </a:r>
          </a:p>
          <a:p>
            <a:pPr marL="742950" lvl="1" indent="-285750" algn="just">
              <a:buFont typeface="Arial" panose="020B0604020202020204" pitchFamily="34" charset="0"/>
              <a:buChar char="•"/>
            </a:pPr>
            <a:r>
              <a:rPr lang="en-US" sz="2000" dirty="0">
                <a:solidFill>
                  <a:srgbClr val="3333FF"/>
                </a:solidFill>
              </a:rPr>
              <a:t> communicate,</a:t>
            </a:r>
          </a:p>
          <a:p>
            <a:pPr marL="742950" lvl="1" indent="-285750" algn="just">
              <a:buFont typeface="Arial" panose="020B0604020202020204" pitchFamily="34" charset="0"/>
              <a:buChar char="•"/>
            </a:pPr>
            <a:r>
              <a:rPr lang="en-US" sz="2000" dirty="0">
                <a:solidFill>
                  <a:srgbClr val="3333FF"/>
                </a:solidFill>
              </a:rPr>
              <a:t> share content,</a:t>
            </a:r>
          </a:p>
          <a:p>
            <a:pPr marL="742950" lvl="1" indent="-285750" algn="just">
              <a:buFont typeface="Arial" panose="020B0604020202020204" pitchFamily="34" charset="0"/>
              <a:buChar char="•"/>
            </a:pPr>
            <a:r>
              <a:rPr lang="en-US" sz="2000" dirty="0">
                <a:solidFill>
                  <a:srgbClr val="3333FF"/>
                </a:solidFill>
              </a:rPr>
              <a:t> interact and </a:t>
            </a:r>
          </a:p>
          <a:p>
            <a:pPr marL="742950" lvl="1" indent="-285750" algn="just">
              <a:buFont typeface="Arial" panose="020B0604020202020204" pitchFamily="34" charset="0"/>
              <a:buChar char="•"/>
            </a:pPr>
            <a:r>
              <a:rPr lang="en-US" sz="2000" dirty="0">
                <a:solidFill>
                  <a:srgbClr val="3333FF"/>
                </a:solidFill>
              </a:rPr>
              <a:t>collaborate with others through various online platforms</a:t>
            </a:r>
            <a:r>
              <a:rPr lang="en-US" sz="2000" dirty="0" smtClean="0">
                <a:solidFill>
                  <a:srgbClr val="3333FF"/>
                </a:solidFill>
              </a:rPr>
              <a:t>.</a:t>
            </a:r>
            <a:endParaRPr lang="en-US" sz="2000" dirty="0">
              <a:solidFill>
                <a:srgbClr val="3333FF"/>
              </a:solidFill>
            </a:endParaRPr>
          </a:p>
          <a:p>
            <a:pPr marL="285750" indent="-285750" algn="just">
              <a:buFont typeface="Wingdings" panose="05000000000000000000" pitchFamily="2" charset="2"/>
              <a:buChar char="v"/>
            </a:pPr>
            <a:r>
              <a:rPr lang="en-US" sz="2000" dirty="0"/>
              <a:t>Examples: LinkedIn, WhatsApp, YouTube, X, Facebook, Instagram, </a:t>
            </a:r>
            <a:r>
              <a:rPr lang="en-US" sz="2000" dirty="0" err="1"/>
              <a:t>TikTok</a:t>
            </a:r>
            <a:r>
              <a:rPr lang="en-US" sz="2000" dirty="0"/>
              <a:t>.</a:t>
            </a:r>
          </a:p>
          <a:p>
            <a:pPr marL="285750" indent="-285750" algn="just">
              <a:buFont typeface="Wingdings" panose="05000000000000000000" pitchFamily="2" charset="2"/>
              <a:buChar char="v"/>
            </a:pPr>
            <a:r>
              <a:rPr lang="en-US" sz="2000" dirty="0"/>
              <a:t>As of January 2025, statistics show </a:t>
            </a:r>
            <a:r>
              <a:rPr lang="en-US" sz="2000" dirty="0">
                <a:solidFill>
                  <a:srgbClr val="3333FF"/>
                </a:solidFill>
              </a:rPr>
              <a:t>More than 5 billion people</a:t>
            </a:r>
            <a:r>
              <a:rPr lang="en-US" sz="2000" dirty="0"/>
              <a:t> globally use social media.</a:t>
            </a:r>
          </a:p>
          <a:p>
            <a:pPr marL="285750" indent="-285750" algn="just">
              <a:buFont typeface="Wingdings" panose="05000000000000000000" pitchFamily="2" charset="2"/>
              <a:buChar char="v"/>
            </a:pPr>
            <a:r>
              <a:rPr lang="en-US" sz="2000" dirty="0"/>
              <a:t>The average time spent on social media worldwide is approximately </a:t>
            </a:r>
            <a:r>
              <a:rPr lang="en-US" sz="2000" dirty="0">
                <a:solidFill>
                  <a:srgbClr val="3333FF"/>
                </a:solidFill>
              </a:rPr>
              <a:t>2 hours and 23 minutes per day</a:t>
            </a:r>
            <a:r>
              <a:rPr lang="en-US" sz="2000" dirty="0"/>
              <a:t>. </a:t>
            </a:r>
          </a:p>
        </p:txBody>
      </p:sp>
    </p:spTree>
    <p:extLst>
      <p:ext uri="{BB962C8B-B14F-4D97-AF65-F5344CB8AC3E}">
        <p14:creationId xmlns:p14="http://schemas.microsoft.com/office/powerpoint/2010/main" val="3046163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600" dirty="0" smtClean="0">
                <a:solidFill>
                  <a:srgbClr val="3333FF"/>
                </a:solidFill>
              </a:rPr>
              <a:t>Advocates &amp; Social Media In Kenya</a:t>
            </a:r>
            <a:endParaRPr lang="en-US" sz="3600" dirty="0">
              <a:solidFill>
                <a:srgbClr val="3333FF"/>
              </a:solidFill>
            </a:endParaRPr>
          </a:p>
        </p:txBody>
      </p:sp>
      <p:sp>
        <p:nvSpPr>
          <p:cNvPr id="5" name="Content Placeholder 4"/>
          <p:cNvSpPr>
            <a:spLocks noGrp="1"/>
          </p:cNvSpPr>
          <p:nvPr>
            <p:ph sz="half" idx="1"/>
          </p:nvPr>
        </p:nvSpPr>
        <p:spPr>
          <a:xfrm>
            <a:off x="1298448" y="2560320"/>
            <a:ext cx="4882896" cy="3653666"/>
          </a:xfrm>
        </p:spPr>
        <p:txBody>
          <a:bodyPr>
            <a:normAutofit/>
          </a:bodyPr>
          <a:lstStyle/>
          <a:p>
            <a:pPr lvl="0" algn="just">
              <a:lnSpc>
                <a:spcPct val="150000"/>
              </a:lnSpc>
              <a:spcAft>
                <a:spcPts val="800"/>
              </a:spcAft>
              <a:buClr>
                <a:srgbClr val="83992A"/>
              </a:buClr>
              <a:buFont typeface="Wingdings" panose="05000000000000000000" pitchFamily="2" charset="2"/>
              <a:buChar char="v"/>
            </a:pPr>
            <a:r>
              <a:rPr lang="en-US" sz="1400" dirty="0">
                <a:solidFill>
                  <a:prstClr val="black">
                    <a:lumMod val="85000"/>
                    <a:lumOff val="15000"/>
                  </a:prstClr>
                </a:solidFill>
                <a:latin typeface="Maiandra GD" panose="020E0502030308020204" pitchFamily="34" charset="0"/>
              </a:rPr>
              <a:t>The Legal professionals in Kenya,  made up of the young bar, middle bar and the older bar have </a:t>
            </a:r>
            <a:r>
              <a:rPr lang="en-US" sz="1400" dirty="0" smtClean="0">
                <a:solidFill>
                  <a:prstClr val="black">
                    <a:lumMod val="85000"/>
                    <a:lumOff val="15000"/>
                  </a:prstClr>
                </a:solidFill>
                <a:latin typeface="Maiandra GD" panose="020E0502030308020204" pitchFamily="34" charset="0"/>
              </a:rPr>
              <a:t>a huge </a:t>
            </a:r>
            <a:r>
              <a:rPr lang="en-US" sz="1400" dirty="0">
                <a:solidFill>
                  <a:prstClr val="black">
                    <a:lumMod val="85000"/>
                    <a:lumOff val="15000"/>
                  </a:prstClr>
                </a:solidFill>
                <a:latin typeface="Maiandra GD" panose="020E0502030308020204" pitchFamily="34" charset="0"/>
              </a:rPr>
              <a:t>presence and following on social media</a:t>
            </a:r>
            <a:r>
              <a:rPr lang="en-US" sz="1400" dirty="0" smtClean="0">
                <a:solidFill>
                  <a:prstClr val="black">
                    <a:lumMod val="85000"/>
                    <a:lumOff val="15000"/>
                  </a:prstClr>
                </a:solidFill>
                <a:latin typeface="Maiandra GD" panose="020E0502030308020204" pitchFamily="34" charset="0"/>
              </a:rPr>
              <a:t>.</a:t>
            </a:r>
          </a:p>
          <a:p>
            <a:pPr marL="0" lvl="0" algn="just">
              <a:lnSpc>
                <a:spcPct val="150000"/>
              </a:lnSpc>
              <a:spcAft>
                <a:spcPts val="800"/>
              </a:spcAft>
              <a:buClr>
                <a:srgbClr val="83992A"/>
              </a:buClr>
              <a:buFont typeface="Wingdings" panose="05000000000000000000" pitchFamily="2" charset="2"/>
              <a:buChar char="v"/>
            </a:pPr>
            <a:r>
              <a:rPr lang="en-GB" sz="1400" smtClean="0">
                <a:solidFill>
                  <a:prstClr val="black">
                    <a:lumMod val="85000"/>
                    <a:lumOff val="15000"/>
                  </a:prstClr>
                </a:solidFill>
                <a:latin typeface="Maiandra GD" panose="020E0502030308020204" pitchFamily="34" charset="0"/>
              </a:rPr>
              <a:t>The </a:t>
            </a:r>
            <a:r>
              <a:rPr lang="en-GB" sz="1400" dirty="0">
                <a:solidFill>
                  <a:prstClr val="black">
                    <a:lumMod val="85000"/>
                    <a:lumOff val="15000"/>
                  </a:prstClr>
                </a:solidFill>
                <a:latin typeface="Maiandra GD" panose="020E0502030308020204" pitchFamily="34" charset="0"/>
              </a:rPr>
              <a:t>LSK regulations on </a:t>
            </a:r>
            <a:r>
              <a:rPr lang="en-US" sz="1400" dirty="0">
                <a:solidFill>
                  <a:prstClr val="black">
                    <a:lumMod val="85000"/>
                    <a:lumOff val="15000"/>
                  </a:prstClr>
                </a:solidFill>
                <a:latin typeface="Maiandra GD" panose="020E0502030308020204" pitchFamily="34" charset="0"/>
              </a:rPr>
              <a:t>advertising and marketing rules and codes of standards of professional practice and ethical conduct regulate </a:t>
            </a:r>
            <a:r>
              <a:rPr lang="en-US" sz="1400" dirty="0" smtClean="0">
                <a:solidFill>
                  <a:prstClr val="black">
                    <a:lumMod val="85000"/>
                    <a:lumOff val="15000"/>
                  </a:prstClr>
                </a:solidFill>
                <a:latin typeface="Maiandra GD" panose="020E0502030308020204" pitchFamily="34" charset="0"/>
              </a:rPr>
              <a:t>their </a:t>
            </a:r>
            <a:r>
              <a:rPr lang="en-US" sz="1400" dirty="0">
                <a:solidFill>
                  <a:prstClr val="black">
                    <a:lumMod val="85000"/>
                    <a:lumOff val="15000"/>
                  </a:prstClr>
                </a:solidFill>
                <a:latin typeface="Maiandra GD" panose="020E0502030308020204" pitchFamily="34" charset="0"/>
              </a:rPr>
              <a:t>conduct </a:t>
            </a:r>
            <a:r>
              <a:rPr lang="en-US" sz="1400" dirty="0" smtClean="0">
                <a:solidFill>
                  <a:prstClr val="black">
                    <a:lumMod val="85000"/>
                    <a:lumOff val="15000"/>
                  </a:prstClr>
                </a:solidFill>
                <a:latin typeface="Maiandra GD" panose="020E0502030308020204" pitchFamily="34" charset="0"/>
              </a:rPr>
              <a:t>on social media.</a:t>
            </a:r>
          </a:p>
          <a:p>
            <a:pPr marL="0" lvl="0" algn="just">
              <a:lnSpc>
                <a:spcPct val="150000"/>
              </a:lnSpc>
              <a:spcAft>
                <a:spcPts val="800"/>
              </a:spcAft>
              <a:buClr>
                <a:srgbClr val="83992A"/>
              </a:buClr>
              <a:buFont typeface="Wingdings" panose="05000000000000000000" pitchFamily="2" charset="2"/>
              <a:buChar char="v"/>
            </a:pPr>
            <a:r>
              <a:rPr lang="en-US" sz="1400" smtClean="0">
                <a:solidFill>
                  <a:prstClr val="black">
                    <a:lumMod val="85000"/>
                    <a:lumOff val="15000"/>
                  </a:prstClr>
                </a:solidFill>
                <a:latin typeface="Maiandra GD" panose="020E0502030308020204" pitchFamily="34" charset="0"/>
              </a:rPr>
              <a:t>In </a:t>
            </a:r>
            <a:r>
              <a:rPr lang="en-US" sz="1400" dirty="0" smtClean="0">
                <a:solidFill>
                  <a:prstClr val="black">
                    <a:lumMod val="85000"/>
                    <a:lumOff val="15000"/>
                  </a:prstClr>
                </a:solidFill>
                <a:latin typeface="Maiandra GD" panose="020E0502030308020204" pitchFamily="34" charset="0"/>
              </a:rPr>
              <a:t>the year 2020</a:t>
            </a:r>
            <a:r>
              <a:rPr lang="en-US" sz="1400" dirty="0">
                <a:solidFill>
                  <a:prstClr val="black">
                    <a:lumMod val="85000"/>
                    <a:lumOff val="15000"/>
                  </a:prstClr>
                </a:solidFill>
                <a:latin typeface="Maiandra GD" panose="020E0502030308020204" pitchFamily="34" charset="0"/>
              </a:rPr>
              <a:t>, the LSK proposed guidelines for social media use by advocates, known as the </a:t>
            </a:r>
            <a:r>
              <a:rPr lang="en-US" sz="1400" dirty="0">
                <a:solidFill>
                  <a:srgbClr val="3333FF"/>
                </a:solidFill>
                <a:latin typeface="Maiandra GD" panose="020E0502030308020204" pitchFamily="34" charset="0"/>
              </a:rPr>
              <a:t>Draft Advocates Social Media Code</a:t>
            </a:r>
            <a:r>
              <a:rPr lang="en-US" sz="1400" dirty="0">
                <a:solidFill>
                  <a:prstClr val="black">
                    <a:lumMod val="85000"/>
                    <a:lumOff val="15000"/>
                  </a:prstClr>
                </a:solidFill>
                <a:latin typeface="Maiandra GD" panose="020E0502030308020204" pitchFamily="34" charset="0"/>
              </a:rPr>
              <a:t>.</a:t>
            </a:r>
          </a:p>
        </p:txBody>
      </p:sp>
      <p:sp>
        <p:nvSpPr>
          <p:cNvPr id="6" name="Content Placeholder 5"/>
          <p:cNvSpPr>
            <a:spLocks noGrp="1"/>
          </p:cNvSpPr>
          <p:nvPr>
            <p:ph sz="half" idx="2"/>
          </p:nvPr>
        </p:nvSpPr>
        <p:spPr>
          <a:xfrm>
            <a:off x="6181344" y="2560319"/>
            <a:ext cx="5243740" cy="3653667"/>
          </a:xfrm>
        </p:spPr>
        <p:txBody>
          <a:bodyPr>
            <a:normAutofit/>
          </a:bodyPr>
          <a:lstStyle/>
          <a:p>
            <a:pPr lvl="0" algn="just">
              <a:lnSpc>
                <a:spcPct val="150000"/>
              </a:lnSpc>
              <a:spcAft>
                <a:spcPts val="800"/>
              </a:spcAft>
              <a:buClr>
                <a:srgbClr val="83992A"/>
              </a:buClr>
              <a:buFont typeface="Wingdings" panose="05000000000000000000" pitchFamily="2" charset="2"/>
              <a:buChar char="v"/>
            </a:pPr>
            <a:r>
              <a:rPr lang="en-GB" sz="1400" dirty="0" smtClean="0">
                <a:solidFill>
                  <a:prstClr val="black">
                    <a:lumMod val="85000"/>
                    <a:lumOff val="15000"/>
                  </a:prstClr>
                </a:solidFill>
                <a:latin typeface="Maiandra GD" panose="020E0502030308020204" pitchFamily="34" charset="0"/>
              </a:rPr>
              <a:t>Unfortunately,</a:t>
            </a:r>
            <a:r>
              <a:rPr lang="en-US" sz="1400" dirty="0">
                <a:solidFill>
                  <a:prstClr val="black">
                    <a:lumMod val="85000"/>
                    <a:lumOff val="15000"/>
                  </a:prstClr>
                </a:solidFill>
                <a:latin typeface="Maiandra GD" panose="020E0502030308020204" pitchFamily="34" charset="0"/>
              </a:rPr>
              <a:t>t</a:t>
            </a:r>
            <a:r>
              <a:rPr lang="en-US" sz="1400" dirty="0" smtClean="0">
                <a:solidFill>
                  <a:prstClr val="black">
                    <a:lumMod val="85000"/>
                    <a:lumOff val="15000"/>
                  </a:prstClr>
                </a:solidFill>
                <a:latin typeface="Maiandra GD" panose="020E0502030308020204" pitchFamily="34" charset="0"/>
              </a:rPr>
              <a:t>he </a:t>
            </a:r>
            <a:r>
              <a:rPr lang="en-US" sz="1400" dirty="0">
                <a:solidFill>
                  <a:prstClr val="black">
                    <a:lumMod val="85000"/>
                    <a:lumOff val="15000"/>
                  </a:prstClr>
                </a:solidFill>
                <a:latin typeface="Maiandra GD" panose="020E0502030308020204" pitchFamily="34" charset="0"/>
              </a:rPr>
              <a:t>guidelines were not embraced by the legal fraternity, citing concerns about their likely infringement on the freedom of expression</a:t>
            </a:r>
            <a:r>
              <a:rPr lang="en-US" sz="1400" dirty="0" smtClean="0">
                <a:solidFill>
                  <a:prstClr val="black">
                    <a:lumMod val="85000"/>
                    <a:lumOff val="15000"/>
                  </a:prstClr>
                </a:solidFill>
                <a:latin typeface="Maiandra GD" panose="020E0502030308020204" pitchFamily="34" charset="0"/>
              </a:rPr>
              <a:t>.</a:t>
            </a:r>
          </a:p>
          <a:p>
            <a:pPr lvl="0" algn="just">
              <a:lnSpc>
                <a:spcPct val="150000"/>
              </a:lnSpc>
              <a:spcAft>
                <a:spcPts val="800"/>
              </a:spcAft>
              <a:buClr>
                <a:srgbClr val="83992A"/>
              </a:buClr>
              <a:buFont typeface="Wingdings" panose="05000000000000000000" pitchFamily="2" charset="2"/>
              <a:buChar char="v"/>
            </a:pPr>
            <a:r>
              <a:rPr lang="en-US" sz="1400" dirty="0" smtClean="0">
                <a:solidFill>
                  <a:prstClr val="black">
                    <a:lumMod val="85000"/>
                    <a:lumOff val="15000"/>
                  </a:prstClr>
                </a:solidFill>
                <a:latin typeface="Maiandra GD" panose="020E0502030308020204" pitchFamily="34" charset="0"/>
              </a:rPr>
              <a:t> </a:t>
            </a:r>
            <a:r>
              <a:rPr lang="en-US" sz="1400" dirty="0">
                <a:solidFill>
                  <a:prstClr val="black">
                    <a:lumMod val="85000"/>
                    <a:lumOff val="15000"/>
                  </a:prstClr>
                </a:solidFill>
                <a:latin typeface="Maiandra GD" panose="020E0502030308020204" pitchFamily="34" charset="0"/>
              </a:rPr>
              <a:t>To date, the guidelines have not been validated for use by legal professionals. </a:t>
            </a:r>
          </a:p>
          <a:p>
            <a:pPr lvl="0" algn="just">
              <a:buClr>
                <a:srgbClr val="83992A"/>
              </a:buClr>
              <a:buFont typeface="Wingdings" panose="05000000000000000000" pitchFamily="2" charset="2"/>
              <a:buChar char="v"/>
            </a:pPr>
            <a:r>
              <a:rPr lang="en-US" sz="1400" dirty="0" smtClean="0">
                <a:solidFill>
                  <a:prstClr val="black">
                    <a:lumMod val="85000"/>
                    <a:lumOff val="15000"/>
                  </a:prstClr>
                </a:solidFill>
                <a:latin typeface="Maiandra GD" panose="020E0502030308020204" pitchFamily="34" charset="0"/>
              </a:rPr>
              <a:t>Despite the lack of Social Media Guidelines for Advocates in Kenya, </a:t>
            </a:r>
            <a:r>
              <a:rPr lang="en-US" sz="1400" dirty="0">
                <a:solidFill>
                  <a:prstClr val="black">
                    <a:lumMod val="85000"/>
                    <a:lumOff val="15000"/>
                  </a:prstClr>
                </a:solidFill>
                <a:latin typeface="Maiandra GD" panose="020E0502030308020204" pitchFamily="34" charset="0"/>
              </a:rPr>
              <a:t>Kenyan legal professionals are bound by the International Bar Association (IBA) Code on Social </a:t>
            </a:r>
            <a:r>
              <a:rPr lang="en-US" sz="1400" dirty="0" smtClean="0">
                <a:solidFill>
                  <a:prstClr val="black">
                    <a:lumMod val="85000"/>
                    <a:lumOff val="15000"/>
                  </a:prstClr>
                </a:solidFill>
                <a:latin typeface="Maiandra GD" panose="020E0502030308020204" pitchFamily="34" charset="0"/>
              </a:rPr>
              <a:t>Media, the Constitution, </a:t>
            </a:r>
            <a:r>
              <a:rPr lang="en-US" sz="1400" dirty="0">
                <a:solidFill>
                  <a:prstClr val="black">
                    <a:lumMod val="85000"/>
                    <a:lumOff val="15000"/>
                  </a:prstClr>
                </a:solidFill>
                <a:latin typeface="Maiandra GD" panose="020E0502030308020204" pitchFamily="34" charset="0"/>
              </a:rPr>
              <a:t>the </a:t>
            </a:r>
            <a:r>
              <a:rPr lang="en-US" sz="1400" dirty="0" smtClean="0">
                <a:solidFill>
                  <a:prstClr val="black">
                    <a:lumMod val="85000"/>
                    <a:lumOff val="15000"/>
                  </a:prstClr>
                </a:solidFill>
                <a:latin typeface="Maiandra GD" panose="020E0502030308020204" pitchFamily="34" charset="0"/>
              </a:rPr>
              <a:t>SOPPEC, Data Protection Act </a:t>
            </a:r>
            <a:r>
              <a:rPr lang="en-US" sz="1400" dirty="0">
                <a:solidFill>
                  <a:prstClr val="black">
                    <a:lumMod val="85000"/>
                    <a:lumOff val="15000"/>
                  </a:prstClr>
                </a:solidFill>
                <a:latin typeface="Maiandra GD" panose="020E0502030308020204" pitchFamily="34" charset="0"/>
              </a:rPr>
              <a:t>on the ethical use of social </a:t>
            </a:r>
            <a:r>
              <a:rPr lang="en-US" sz="1400" dirty="0" smtClean="0">
                <a:solidFill>
                  <a:prstClr val="black">
                    <a:lumMod val="85000"/>
                    <a:lumOff val="15000"/>
                  </a:prstClr>
                </a:solidFill>
                <a:latin typeface="Maiandra GD" panose="020E0502030308020204" pitchFamily="34" charset="0"/>
              </a:rPr>
              <a:t>media.</a:t>
            </a:r>
          </a:p>
          <a:p>
            <a:pPr marL="0" lvl="0" indent="0" algn="just">
              <a:buClr>
                <a:srgbClr val="83992A"/>
              </a:buClr>
              <a:buNone/>
            </a:pPr>
            <a:endParaRPr lang="en-US" sz="1300" dirty="0">
              <a:solidFill>
                <a:prstClr val="black">
                  <a:lumMod val="85000"/>
                  <a:lumOff val="15000"/>
                </a:prstClr>
              </a:solidFill>
            </a:endParaRPr>
          </a:p>
          <a:p>
            <a:endParaRPr lang="en-US" dirty="0"/>
          </a:p>
        </p:txBody>
      </p:sp>
    </p:spTree>
    <p:extLst>
      <p:ext uri="{BB962C8B-B14F-4D97-AF65-F5344CB8AC3E}">
        <p14:creationId xmlns:p14="http://schemas.microsoft.com/office/powerpoint/2010/main" val="2999208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EE133-BABA-1957-0FB5-43653230C01B}"/>
              </a:ext>
            </a:extLst>
          </p:cNvPr>
          <p:cNvSpPr>
            <a:spLocks noGrp="1"/>
          </p:cNvSpPr>
          <p:nvPr>
            <p:ph type="title"/>
          </p:nvPr>
        </p:nvSpPr>
        <p:spPr>
          <a:xfrm>
            <a:off x="1295402" y="982132"/>
            <a:ext cx="9827300" cy="1303867"/>
          </a:xfrm>
        </p:spPr>
        <p:txBody>
          <a:bodyPr>
            <a:normAutofit/>
          </a:bodyPr>
          <a:lstStyle/>
          <a:p>
            <a:r>
              <a:rPr lang="en-US" sz="3200" b="1" dirty="0" smtClean="0">
                <a:solidFill>
                  <a:srgbClr val="3333FF"/>
                </a:solidFill>
                <a:latin typeface="Maiandra GD" panose="020E0502030308020204" pitchFamily="34" charset="0"/>
                <a:ea typeface="Calibri" panose="020F0502020204030204" pitchFamily="34" charset="0"/>
              </a:rPr>
              <a:t>2)The Legal  &amp; Regulatory Framework </a:t>
            </a:r>
            <a:r>
              <a:rPr lang="en-US" sz="3200" b="1" dirty="0" smtClean="0">
                <a:solidFill>
                  <a:srgbClr val="3333FF"/>
                </a:solidFill>
                <a:effectLst/>
                <a:latin typeface="Maiandra GD" panose="020E0502030308020204" pitchFamily="34" charset="0"/>
                <a:ea typeface="Calibri" panose="020F0502020204030204" pitchFamily="34" charset="0"/>
              </a:rPr>
              <a:t>Governing Social Media Use In Kenya</a:t>
            </a:r>
            <a:endParaRPr lang="en-US" sz="3200" dirty="0">
              <a:solidFill>
                <a:srgbClr val="3333FF"/>
              </a:solidFill>
              <a:latin typeface="Maiandra GD" panose="020E0502030308020204" pitchFamily="34" charset="0"/>
            </a:endParaRPr>
          </a:p>
        </p:txBody>
      </p:sp>
      <p:sp>
        <p:nvSpPr>
          <p:cNvPr id="3" name="Content Placeholder 2">
            <a:extLst>
              <a:ext uri="{FF2B5EF4-FFF2-40B4-BE49-F238E27FC236}">
                <a16:creationId xmlns:a16="http://schemas.microsoft.com/office/drawing/2014/main" id="{65F7B30A-83EE-7322-1CBD-1328076899CB}"/>
              </a:ext>
            </a:extLst>
          </p:cNvPr>
          <p:cNvSpPr>
            <a:spLocks noGrp="1"/>
          </p:cNvSpPr>
          <p:nvPr>
            <p:ph idx="1"/>
          </p:nvPr>
        </p:nvSpPr>
        <p:spPr>
          <a:xfrm>
            <a:off x="1295401" y="2556931"/>
            <a:ext cx="9601196" cy="3446629"/>
          </a:xfrm>
        </p:spPr>
        <p:txBody>
          <a:bodyPr>
            <a:normAutofit fontScale="62500" lnSpcReduction="20000"/>
          </a:bodyPr>
          <a:lstStyle/>
          <a:p>
            <a:pPr marL="0" indent="0">
              <a:buNone/>
            </a:pPr>
            <a:r>
              <a:rPr lang="en-US" sz="2500" b="1"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a)</a:t>
            </a:r>
            <a:r>
              <a:rPr lang="en-US" sz="25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The Constitution</a:t>
            </a:r>
            <a:endParaRPr lang="en-US" sz="25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endParaRPr>
          </a:p>
          <a:p>
            <a:pPr marL="171450" indent="-457200" algn="just">
              <a:lnSpc>
                <a:spcPct val="150000"/>
              </a:lnSpc>
              <a:spcAft>
                <a:spcPts val="800"/>
              </a:spcAft>
              <a:buFont typeface="Wingdings" panose="05000000000000000000" pitchFamily="2" charset="2"/>
              <a:buChar char="v"/>
            </a:pPr>
            <a:r>
              <a:rPr lang="en-US" sz="29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The </a:t>
            </a:r>
            <a:r>
              <a:rPr lang="en-US" sz="2900" dirty="0" smtClean="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Constitution </a:t>
            </a:r>
            <a:r>
              <a:rPr lang="en-US" sz="29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is the supreme law of the land </a:t>
            </a:r>
            <a:r>
              <a:rPr lang="en-US" sz="2900" dirty="0" smtClean="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hence, </a:t>
            </a:r>
            <a:r>
              <a:rPr lang="en-US" sz="2900" dirty="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all other laws and rules develop their validity from its principles</a:t>
            </a:r>
            <a:r>
              <a:rPr lang="en-US" sz="2900" dirty="0" smtClean="0">
                <a:solidFill>
                  <a:srgbClr val="000000"/>
                </a:solidFill>
                <a:effectLst/>
                <a:latin typeface="Maiandra GD" panose="020E0502030308020204" pitchFamily="34" charset="0"/>
                <a:ea typeface="Calibri" panose="020F0502020204030204" pitchFamily="34" charset="0"/>
                <a:cs typeface="Times New Roman" panose="02020603050405020304" pitchFamily="18" charset="0"/>
              </a:rPr>
              <a:t>.</a:t>
            </a:r>
          </a:p>
          <a:p>
            <a:pPr marL="171450" indent="-457200" algn="just">
              <a:lnSpc>
                <a:spcPct val="150000"/>
              </a:lnSpc>
              <a:spcAft>
                <a:spcPts val="800"/>
              </a:spcAft>
              <a:buFont typeface="Wingdings" panose="05000000000000000000" pitchFamily="2" charset="2"/>
              <a:buChar char="v"/>
            </a:pPr>
            <a:r>
              <a:rPr lang="en-US" sz="2900" dirty="0" smtClean="0">
                <a:latin typeface="Maiandra GD" panose="020E0502030308020204" pitchFamily="34" charset="0"/>
              </a:rPr>
              <a:t> Provisions guiding the ethical </a:t>
            </a:r>
            <a:r>
              <a:rPr lang="en-US" sz="2900" dirty="0">
                <a:latin typeface="Maiandra GD" panose="020E0502030308020204" pitchFamily="34" charset="0"/>
              </a:rPr>
              <a:t>use of social media. </a:t>
            </a:r>
          </a:p>
          <a:p>
            <a:pPr marL="971550" lvl="2" indent="-342900" algn="just">
              <a:lnSpc>
                <a:spcPct val="150000"/>
              </a:lnSpc>
              <a:spcAft>
                <a:spcPts val="800"/>
              </a:spcAft>
              <a:buFont typeface="Wingdings" panose="05000000000000000000" pitchFamily="2" charset="2"/>
              <a:buChar char="v"/>
            </a:pPr>
            <a:r>
              <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Article </a:t>
            </a:r>
            <a:r>
              <a:rPr lang="en-US" sz="19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31 </a:t>
            </a:r>
            <a:r>
              <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 The right </a:t>
            </a:r>
            <a:r>
              <a:rPr lang="en-US" sz="19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to privacy, </a:t>
            </a:r>
            <a:endPar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endParaRPr>
          </a:p>
          <a:p>
            <a:pPr marL="971550" lvl="2" indent="-342900" algn="just">
              <a:lnSpc>
                <a:spcPct val="150000"/>
              </a:lnSpc>
              <a:spcAft>
                <a:spcPts val="800"/>
              </a:spcAft>
              <a:buFont typeface="Wingdings" panose="05000000000000000000" pitchFamily="2" charset="2"/>
              <a:buChar char="v"/>
            </a:pPr>
            <a:r>
              <a:rPr lang="en-US" sz="1900"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Article 33 - </a:t>
            </a:r>
            <a:r>
              <a:rPr lang="en-US" sz="1900" dirty="0" smtClean="0">
                <a:solidFill>
                  <a:srgbClr val="3333FF"/>
                </a:solidFill>
                <a:latin typeface="Maiandra GD" panose="020E0502030308020204" pitchFamily="34" charset="0"/>
                <a:ea typeface="Calibri" panose="020F0502020204030204" pitchFamily="34" charset="0"/>
                <a:cs typeface="Times New Roman" panose="02020603050405020304" pitchFamily="18" charset="0"/>
              </a:rPr>
              <a:t>The </a:t>
            </a:r>
            <a:r>
              <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right </a:t>
            </a:r>
            <a:r>
              <a:rPr lang="en-US" sz="19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to freedom of expression, </a:t>
            </a:r>
            <a:endPar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endParaRPr>
          </a:p>
          <a:p>
            <a:pPr marL="971550" lvl="2" indent="-342900" algn="just">
              <a:lnSpc>
                <a:spcPct val="150000"/>
              </a:lnSpc>
              <a:spcAft>
                <a:spcPts val="800"/>
              </a:spcAft>
              <a:buFont typeface="Wingdings" panose="05000000000000000000" pitchFamily="2" charset="2"/>
              <a:buChar char="v"/>
            </a:pPr>
            <a:r>
              <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Article </a:t>
            </a:r>
            <a:r>
              <a:rPr lang="en-US" sz="19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34 </a:t>
            </a:r>
            <a:r>
              <a:rPr lang="en-US" sz="1900"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 </a:t>
            </a:r>
            <a:r>
              <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The freedom </a:t>
            </a:r>
            <a:r>
              <a:rPr lang="en-US" sz="19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of the </a:t>
            </a:r>
            <a:r>
              <a:rPr lang="en-US" sz="23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media (</a:t>
            </a:r>
            <a:r>
              <a:rPr lang="en-US" sz="2300" dirty="0" smtClean="0">
                <a:solidFill>
                  <a:srgbClr val="3333FF"/>
                </a:solidFill>
                <a:latin typeface="Maiandra GD" panose="020E0502030308020204" pitchFamily="34" charset="0"/>
              </a:rPr>
              <a:t>limited </a:t>
            </a:r>
            <a:r>
              <a:rPr lang="en-US" sz="2300" dirty="0">
                <a:solidFill>
                  <a:srgbClr val="3333FF"/>
                </a:solidFill>
                <a:latin typeface="Maiandra GD" panose="020E0502030308020204" pitchFamily="34" charset="0"/>
              </a:rPr>
              <a:t>by Article 33(2</a:t>
            </a:r>
            <a:r>
              <a:rPr lang="en-US" sz="2300" dirty="0" smtClean="0">
                <a:solidFill>
                  <a:srgbClr val="3333FF"/>
                </a:solidFill>
                <a:latin typeface="Maiandra GD" panose="020E0502030308020204" pitchFamily="34" charset="0"/>
              </a:rPr>
              <a:t>));</a:t>
            </a:r>
            <a:r>
              <a:rPr lang="en-US" sz="23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 </a:t>
            </a:r>
            <a:r>
              <a:rPr lang="en-US" sz="23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and </a:t>
            </a:r>
            <a:endParaRPr lang="en-US" sz="23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endParaRPr>
          </a:p>
          <a:p>
            <a:pPr marL="971550" lvl="2" indent="-342900" algn="just">
              <a:lnSpc>
                <a:spcPct val="150000"/>
              </a:lnSpc>
              <a:spcAft>
                <a:spcPts val="800"/>
              </a:spcAft>
              <a:buFont typeface="Wingdings" panose="05000000000000000000" pitchFamily="2" charset="2"/>
              <a:buChar char="v"/>
            </a:pPr>
            <a:r>
              <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Article </a:t>
            </a:r>
            <a:r>
              <a:rPr lang="en-US" sz="19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35 </a:t>
            </a:r>
            <a:r>
              <a:rPr lang="en-US" sz="1900"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 </a:t>
            </a:r>
            <a:r>
              <a:rPr lang="en-US" sz="19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The right </a:t>
            </a:r>
            <a:r>
              <a:rPr lang="en-US" sz="1900"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to access to information, </a:t>
            </a:r>
            <a:endParaRPr lang="en-US" dirty="0">
              <a:solidFill>
                <a:srgbClr val="3333FF"/>
              </a:solidFill>
            </a:endParaRPr>
          </a:p>
        </p:txBody>
      </p:sp>
    </p:spTree>
    <p:extLst>
      <p:ext uri="{BB962C8B-B14F-4D97-AF65-F5344CB8AC3E}">
        <p14:creationId xmlns:p14="http://schemas.microsoft.com/office/powerpoint/2010/main" val="645994296"/>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6C77B-8E32-6C7B-063D-C685D37205A4}"/>
              </a:ext>
            </a:extLst>
          </p:cNvPr>
          <p:cNvSpPr>
            <a:spLocks noGrp="1"/>
          </p:cNvSpPr>
          <p:nvPr>
            <p:ph type="title"/>
          </p:nvPr>
        </p:nvSpPr>
        <p:spPr>
          <a:xfrm>
            <a:off x="1086787" y="1319871"/>
            <a:ext cx="10080886" cy="1093546"/>
          </a:xfrm>
        </p:spPr>
        <p:txBody>
          <a:bodyPr>
            <a:noAutofit/>
          </a:bodyPr>
          <a:lstStyle/>
          <a:p>
            <a:pPr algn="ctr"/>
            <a:r>
              <a:rPr lang="en-US" sz="32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b) The International Bar Association Principles on </a:t>
            </a:r>
            <a:r>
              <a:rPr lang="en-US" sz="3200" b="1"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S</a:t>
            </a:r>
            <a:r>
              <a:rPr lang="en-US" sz="32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ocial </a:t>
            </a:r>
            <a:r>
              <a:rPr lang="en-US" sz="3200" b="1"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M</a:t>
            </a:r>
            <a:r>
              <a:rPr lang="en-US" sz="32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edia </a:t>
            </a:r>
            <a:r>
              <a:rPr lang="en-US" sz="3200" b="1" dirty="0">
                <a:solidFill>
                  <a:srgbClr val="3333FF"/>
                </a:solidFill>
                <a:latin typeface="Maiandra GD" panose="020E0502030308020204" pitchFamily="34" charset="0"/>
                <a:ea typeface="Calibri" panose="020F0502020204030204" pitchFamily="34" charset="0"/>
                <a:cs typeface="Times New Roman" panose="02020603050405020304" pitchFamily="18" charset="0"/>
              </a:rPr>
              <a:t>Conduct</a:t>
            </a:r>
            <a:r>
              <a:rPr lang="en-US" sz="32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 </a:t>
            </a:r>
            <a:r>
              <a:rPr lang="en-US" sz="3200" dirty="0">
                <a:effectLst/>
                <a:latin typeface="Maiandra GD" panose="020E0502030308020204" pitchFamily="34" charset="0"/>
                <a:ea typeface="Calibri" panose="020F0502020204030204" pitchFamily="34" charset="0"/>
                <a:cs typeface="Times New Roman" panose="02020603050405020304" pitchFamily="18" charset="0"/>
              </a:rPr>
              <a:t/>
            </a:r>
            <a:br>
              <a:rPr lang="en-US" sz="3200" dirty="0">
                <a:effectLst/>
                <a:latin typeface="Maiandra GD" panose="020E0502030308020204" pitchFamily="34" charset="0"/>
                <a:ea typeface="Calibri" panose="020F0502020204030204" pitchFamily="34" charset="0"/>
                <a:cs typeface="Times New Roman" panose="02020603050405020304" pitchFamily="18" charset="0"/>
              </a:rPr>
            </a:br>
            <a:endParaRPr lang="en-US" sz="3200" dirty="0">
              <a:latin typeface="Maiandra GD" panose="020E0502030308020204" pitchFamily="34" charset="0"/>
            </a:endParaRPr>
          </a:p>
        </p:txBody>
      </p:sp>
      <p:sp>
        <p:nvSpPr>
          <p:cNvPr id="3" name="Content Placeholder 2">
            <a:extLst>
              <a:ext uri="{FF2B5EF4-FFF2-40B4-BE49-F238E27FC236}">
                <a16:creationId xmlns:a16="http://schemas.microsoft.com/office/drawing/2014/main" id="{5EAEDC71-74DF-3CFE-47CE-77F26BF361DD}"/>
              </a:ext>
            </a:extLst>
          </p:cNvPr>
          <p:cNvSpPr>
            <a:spLocks noGrp="1"/>
          </p:cNvSpPr>
          <p:nvPr>
            <p:ph idx="1"/>
          </p:nvPr>
        </p:nvSpPr>
        <p:spPr>
          <a:xfrm>
            <a:off x="1244184" y="2488366"/>
            <a:ext cx="10109616" cy="3556177"/>
          </a:xfrm>
        </p:spPr>
        <p:txBody>
          <a:bodyPr>
            <a:normAutofit/>
          </a:bodyPr>
          <a:lstStyle/>
          <a:p>
            <a:pPr algn="just">
              <a:lnSpc>
                <a:spcPct val="150000"/>
              </a:lnSpc>
              <a:buFont typeface="Wingdings" panose="05000000000000000000" pitchFamily="2" charset="2"/>
              <a:buChar char="v"/>
            </a:pPr>
            <a:r>
              <a:rPr lang="en-US" dirty="0" smtClean="0">
                <a:latin typeface="Maiandra GD" panose="020E0502030308020204" pitchFamily="34" charset="0"/>
              </a:rPr>
              <a:t>Adopted </a:t>
            </a:r>
            <a:r>
              <a:rPr lang="en-US" dirty="0">
                <a:latin typeface="Maiandra GD" panose="020E0502030308020204" pitchFamily="34" charset="0"/>
              </a:rPr>
              <a:t>by the IBA on 24th May 2014. </a:t>
            </a:r>
            <a:endParaRPr lang="en-US" sz="2500" dirty="0" smtClean="0">
              <a:effectLst/>
              <a:latin typeface="Maiandra GD" panose="020E0502030308020204" pitchFamily="34" charset="0"/>
              <a:ea typeface="Calibri" panose="020F0502020204030204" pitchFamily="34" charset="0"/>
            </a:endParaRPr>
          </a:p>
          <a:p>
            <a:pPr algn="just">
              <a:lnSpc>
                <a:spcPct val="150000"/>
              </a:lnSpc>
              <a:buFont typeface="Wingdings" panose="05000000000000000000" pitchFamily="2" charset="2"/>
              <a:buChar char="v"/>
            </a:pPr>
            <a:r>
              <a:rPr lang="en-US" sz="2500" dirty="0" smtClean="0">
                <a:effectLst/>
                <a:latin typeface="Maiandra GD" panose="020E0502030308020204" pitchFamily="34" charset="0"/>
                <a:ea typeface="Calibri" panose="020F0502020204030204" pitchFamily="34" charset="0"/>
              </a:rPr>
              <a:t>These </a:t>
            </a:r>
            <a:r>
              <a:rPr lang="en-US" sz="2500" dirty="0">
                <a:effectLst/>
                <a:latin typeface="Maiandra GD" panose="020E0502030308020204" pitchFamily="34" charset="0"/>
                <a:ea typeface="Calibri" panose="020F0502020204030204" pitchFamily="34" charset="0"/>
              </a:rPr>
              <a:t>guidelines apply to the Law Society of Kenya as they are a corporate member of the </a:t>
            </a:r>
            <a:r>
              <a:rPr lang="en-US" sz="2500" dirty="0" smtClean="0">
                <a:effectLst/>
                <a:latin typeface="Maiandra GD" panose="020E0502030308020204" pitchFamily="34" charset="0"/>
                <a:ea typeface="Calibri" panose="020F0502020204030204" pitchFamily="34" charset="0"/>
              </a:rPr>
              <a:t>IBA.</a:t>
            </a:r>
            <a:endParaRPr lang="en-US" sz="2500" dirty="0">
              <a:effectLst/>
              <a:latin typeface="Maiandra GD" panose="020E0502030308020204" pitchFamily="34" charset="0"/>
              <a:ea typeface="Calibri" panose="020F0502020204030204" pitchFamily="34" charset="0"/>
            </a:endParaRPr>
          </a:p>
          <a:p>
            <a:pPr algn="just">
              <a:lnSpc>
                <a:spcPct val="150000"/>
              </a:lnSpc>
              <a:buFont typeface="Wingdings" panose="05000000000000000000" pitchFamily="2" charset="2"/>
              <a:buChar char="v"/>
            </a:pPr>
            <a:r>
              <a:rPr lang="en-US" dirty="0" smtClean="0">
                <a:latin typeface="Maiandra GD" panose="020E0502030308020204" pitchFamily="34" charset="0"/>
              </a:rPr>
              <a:t>The </a:t>
            </a:r>
            <a:r>
              <a:rPr lang="en-US" dirty="0">
                <a:latin typeface="Maiandra GD" panose="020E0502030308020204" pitchFamily="34" charset="0"/>
              </a:rPr>
              <a:t>principles </a:t>
            </a:r>
            <a:r>
              <a:rPr lang="en-US" dirty="0" smtClean="0">
                <a:latin typeface="Maiandra GD" panose="020E0502030308020204" pitchFamily="34" charset="0"/>
              </a:rPr>
              <a:t>guide bar </a:t>
            </a:r>
            <a:r>
              <a:rPr lang="en-US" dirty="0">
                <a:latin typeface="Maiandra GD" panose="020E0502030308020204" pitchFamily="34" charset="0"/>
              </a:rPr>
              <a:t>associations and attorney regulatory bodies </a:t>
            </a:r>
            <a:r>
              <a:rPr lang="en-US" dirty="0" smtClean="0">
                <a:latin typeface="Maiandra GD" panose="020E0502030308020204" pitchFamily="34" charset="0"/>
              </a:rPr>
              <a:t>worldwide on the ethical use of Social Media.</a:t>
            </a:r>
          </a:p>
          <a:p>
            <a:pPr marL="0" indent="0">
              <a:lnSpc>
                <a:spcPct val="150000"/>
              </a:lnSpc>
              <a:buNone/>
            </a:pPr>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1254938"/>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6C77B-8E32-6C7B-063D-C685D37205A4}"/>
              </a:ext>
            </a:extLst>
          </p:cNvPr>
          <p:cNvSpPr>
            <a:spLocks noGrp="1"/>
          </p:cNvSpPr>
          <p:nvPr>
            <p:ph type="title" idx="4294967295"/>
          </p:nvPr>
        </p:nvSpPr>
        <p:spPr>
          <a:xfrm>
            <a:off x="890124" y="495146"/>
            <a:ext cx="9633567" cy="625599"/>
          </a:xfrm>
        </p:spPr>
        <p:txBody>
          <a:bodyPr>
            <a:noAutofit/>
          </a:bodyPr>
          <a:lstStyle/>
          <a:p>
            <a:pPr algn="ctr"/>
            <a:r>
              <a:rPr lang="en-US" sz="3200"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IBA Principles</a:t>
            </a:r>
            <a:endParaRPr lang="en-US" sz="3200" dirty="0">
              <a:solidFill>
                <a:srgbClr val="3333FF"/>
              </a:solidFill>
              <a:latin typeface="Maiandra GD" panose="020E0502030308020204" pitchFamily="34" charset="0"/>
            </a:endParaRPr>
          </a:p>
        </p:txBody>
      </p:sp>
      <p:sp>
        <p:nvSpPr>
          <p:cNvPr id="8" name="Title 1">
            <a:extLst>
              <a:ext uri="{FF2B5EF4-FFF2-40B4-BE49-F238E27FC236}">
                <a16:creationId xmlns:a16="http://schemas.microsoft.com/office/drawing/2014/main" id="{0016C77B-8E32-6C7B-063D-C685D37205A4}"/>
              </a:ext>
            </a:extLst>
          </p:cNvPr>
          <p:cNvSpPr txBox="1">
            <a:spLocks/>
          </p:cNvSpPr>
          <p:nvPr/>
        </p:nvSpPr>
        <p:spPr>
          <a:xfrm>
            <a:off x="995320" y="1035781"/>
            <a:ext cx="10220241" cy="5203177"/>
          </a:xfrm>
          <a:prstGeom prst="rect">
            <a:avLst/>
          </a:prstGeom>
          <a:effectLst/>
        </p:spPr>
        <p:txBody>
          <a:bodyPr vert="horz" lIns="91440" tIns="45720" rIns="91440" bIns="45720" rtlCol="0" anchor="t">
            <a:no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150000"/>
              </a:lnSpc>
            </a:pPr>
            <a:r>
              <a:rPr lang="en-US" sz="1800" dirty="0">
                <a:latin typeface="Maiandra GD" panose="020E0502030308020204" pitchFamily="34" charset="0"/>
              </a:rPr>
              <a:t>The </a:t>
            </a:r>
            <a:r>
              <a:rPr lang="en-US" sz="1800" dirty="0" smtClean="0">
                <a:latin typeface="Maiandra GD" panose="020E0502030308020204" pitchFamily="34" charset="0"/>
              </a:rPr>
              <a:t>IBA guidelines on social media conduct </a:t>
            </a:r>
            <a:r>
              <a:rPr lang="en-US" sz="1800" dirty="0">
                <a:latin typeface="Maiandra GD" panose="020E0502030308020204" pitchFamily="34" charset="0"/>
              </a:rPr>
              <a:t>provide for the following:</a:t>
            </a:r>
          </a:p>
          <a:p>
            <a:pPr marL="342900" indent="-342900" algn="just">
              <a:lnSpc>
                <a:spcPct val="150000"/>
              </a:lnSpc>
              <a:buFont typeface="Wingdings" panose="05000000000000000000" pitchFamily="2" charset="2"/>
              <a:buChar char="v"/>
            </a:pPr>
            <a:r>
              <a:rPr lang="en-US" sz="1600" b="1" dirty="0" smtClean="0">
                <a:solidFill>
                  <a:schemeClr val="tx1"/>
                </a:solidFill>
                <a:latin typeface="Maiandra GD" panose="020E0502030308020204" pitchFamily="34" charset="0"/>
                <a:cs typeface="Times New Roman" panose="02020603050405020304" pitchFamily="18" charset="0"/>
              </a:rPr>
              <a:t>Confidentiality</a:t>
            </a:r>
            <a:r>
              <a:rPr lang="en-US" sz="1600" dirty="0" smtClean="0">
                <a:solidFill>
                  <a:schemeClr val="tx1"/>
                </a:solidFill>
                <a:latin typeface="Maiandra GD" panose="020E0502030308020204" pitchFamily="34" charset="0"/>
                <a:cs typeface="Times New Roman" panose="02020603050405020304" pitchFamily="18" charset="0"/>
              </a:rPr>
              <a:t>: </a:t>
            </a:r>
            <a:r>
              <a:rPr lang="en-US" sz="1600" dirty="0">
                <a:latin typeface="Maiandra GD" panose="020E0502030308020204" pitchFamily="34" charset="0"/>
              </a:rPr>
              <a:t>social media platforms are not appropriate for dealing with client data or other confidential information unless </a:t>
            </a:r>
            <a:r>
              <a:rPr lang="en-US" sz="1600" dirty="0" smtClean="0">
                <a:latin typeface="Maiandra GD" panose="020E0502030308020204" pitchFamily="34" charset="0"/>
              </a:rPr>
              <a:t>an advocate is fully </a:t>
            </a:r>
            <a:r>
              <a:rPr lang="en-US" sz="1600" dirty="0">
                <a:latin typeface="Maiandra GD" panose="020E0502030308020204" pitchFamily="34" charset="0"/>
              </a:rPr>
              <a:t>satisfied that they can protect such data in accordance with their professional, ethical and legal obligations</a:t>
            </a:r>
            <a:endParaRPr lang="en-US" sz="1600" dirty="0">
              <a:solidFill>
                <a:schemeClr val="tx1"/>
              </a:solidFill>
              <a:latin typeface="Maiandra GD" panose="020E0502030308020204" pitchFamily="34" charset="0"/>
              <a:cs typeface="Times New Roman" panose="02020603050405020304" pitchFamily="18" charset="0"/>
            </a:endParaRPr>
          </a:p>
          <a:p>
            <a:pPr marL="342900" indent="-342900" algn="just">
              <a:lnSpc>
                <a:spcPct val="150000"/>
              </a:lnSpc>
              <a:buFont typeface="Wingdings" panose="05000000000000000000" pitchFamily="2" charset="2"/>
              <a:buChar char="v"/>
            </a:pPr>
            <a:r>
              <a:rPr lang="en-US" sz="1600" b="1" dirty="0" smtClean="0">
                <a:latin typeface="Maiandra GD" panose="020E0502030308020204" pitchFamily="34" charset="0"/>
              </a:rPr>
              <a:t>Integrity</a:t>
            </a:r>
            <a:r>
              <a:rPr lang="en-US" sz="1600" dirty="0" smtClean="0">
                <a:latin typeface="Maiandra GD" panose="020E0502030308020204" pitchFamily="34" charset="0"/>
              </a:rPr>
              <a:t>: </a:t>
            </a:r>
            <a:r>
              <a:rPr lang="en-US" sz="1600" dirty="0">
                <a:latin typeface="Maiandra GD" panose="020E0502030308020204" pitchFamily="34" charset="0"/>
              </a:rPr>
              <a:t>Legal professionals </a:t>
            </a:r>
            <a:r>
              <a:rPr lang="en-US" sz="1600" dirty="0" smtClean="0">
                <a:latin typeface="Maiandra GD" panose="020E0502030308020204" pitchFamily="34" charset="0"/>
              </a:rPr>
              <a:t>to </a:t>
            </a:r>
            <a:r>
              <a:rPr lang="en-US" sz="1600" dirty="0">
                <a:latin typeface="Maiandra GD" panose="020E0502030308020204" pitchFamily="34" charset="0"/>
              </a:rPr>
              <a:t>maintain the highest standards of integrity in all dealings, including those conducted over social media</a:t>
            </a:r>
            <a:r>
              <a:rPr lang="en-US" sz="1600" dirty="0" smtClean="0">
                <a:latin typeface="Maiandra GD" panose="020E0502030308020204" pitchFamily="34" charset="0"/>
              </a:rPr>
              <a:t> </a:t>
            </a:r>
          </a:p>
          <a:p>
            <a:pPr marL="342900" indent="-342900" algn="just">
              <a:lnSpc>
                <a:spcPct val="150000"/>
              </a:lnSpc>
              <a:buFont typeface="Wingdings" panose="05000000000000000000" pitchFamily="2" charset="2"/>
              <a:buChar char="v"/>
            </a:pPr>
            <a:r>
              <a:rPr lang="en-US" sz="1600" b="1" dirty="0" smtClean="0">
                <a:latin typeface="Maiandra GD" panose="020E0502030308020204" pitchFamily="34" charset="0"/>
              </a:rPr>
              <a:t>Responsibility</a:t>
            </a:r>
            <a:r>
              <a:rPr lang="en-US" sz="1600" dirty="0" smtClean="0">
                <a:latin typeface="Maiandra GD" panose="020E0502030308020204" pitchFamily="34" charset="0"/>
              </a:rPr>
              <a:t>: </a:t>
            </a:r>
            <a:r>
              <a:rPr lang="en-US" sz="1600" dirty="0">
                <a:latin typeface="Maiandra GD" panose="020E0502030308020204" pitchFamily="34" charset="0"/>
              </a:rPr>
              <a:t>Bar associations and regulatory bodies should encourage their members </a:t>
            </a:r>
            <a:r>
              <a:rPr lang="en-US" sz="1600" dirty="0" smtClean="0">
                <a:latin typeface="Maiandra GD" panose="020E0502030308020204" pitchFamily="34" charset="0"/>
              </a:rPr>
              <a:t>to set privacy </a:t>
            </a:r>
            <a:r>
              <a:rPr lang="en-US" sz="1600" dirty="0">
                <a:latin typeface="Maiandra GD" panose="020E0502030308020204" pitchFamily="34" charset="0"/>
              </a:rPr>
              <a:t>settings </a:t>
            </a:r>
            <a:r>
              <a:rPr lang="en-US" sz="1600" dirty="0" smtClean="0">
                <a:latin typeface="Maiandra GD" panose="020E0502030308020204" pitchFamily="34" charset="0"/>
              </a:rPr>
              <a:t>on </a:t>
            </a:r>
            <a:r>
              <a:rPr lang="en-US" sz="1600" dirty="0">
                <a:latin typeface="Maiandra GD" panose="020E0502030308020204" pitchFamily="34" charset="0"/>
              </a:rPr>
              <a:t>any social media account, be it personal and/or professional</a:t>
            </a:r>
            <a:r>
              <a:rPr lang="en-US" sz="1600" dirty="0" smtClean="0">
                <a:latin typeface="Maiandra GD" panose="020E0502030308020204" pitchFamily="34" charset="0"/>
              </a:rPr>
              <a:t> </a:t>
            </a:r>
          </a:p>
          <a:p>
            <a:pPr marL="342900" indent="-342900" algn="just">
              <a:lnSpc>
                <a:spcPct val="150000"/>
              </a:lnSpc>
              <a:buFont typeface="Wingdings" panose="05000000000000000000" pitchFamily="2" charset="2"/>
              <a:buChar char="v"/>
            </a:pPr>
            <a:r>
              <a:rPr lang="en-US" sz="1600" b="1" dirty="0" smtClean="0">
                <a:latin typeface="Maiandra GD" panose="020E0502030308020204" pitchFamily="34" charset="0"/>
              </a:rPr>
              <a:t>Independence: </a:t>
            </a:r>
            <a:r>
              <a:rPr lang="en-US" sz="1600" dirty="0" smtClean="0">
                <a:latin typeface="Maiandra GD" panose="020E0502030308020204" pitchFamily="34" charset="0"/>
              </a:rPr>
              <a:t>Advocates </a:t>
            </a:r>
            <a:r>
              <a:rPr lang="en-US" sz="1600" dirty="0">
                <a:latin typeface="Maiandra GD" panose="020E0502030308020204" pitchFamily="34" charset="0"/>
              </a:rPr>
              <a:t>are not subject to external </a:t>
            </a:r>
            <a:r>
              <a:rPr lang="en-US" sz="1600" dirty="0" smtClean="0">
                <a:latin typeface="Maiandra GD" panose="020E0502030308020204" pitchFamily="34" charset="0"/>
              </a:rPr>
              <a:t>pressures to enhance their independence </a:t>
            </a:r>
          </a:p>
          <a:p>
            <a:pPr marL="342900" indent="-342900" algn="just">
              <a:lnSpc>
                <a:spcPct val="150000"/>
              </a:lnSpc>
              <a:buFont typeface="Wingdings" panose="05000000000000000000" pitchFamily="2" charset="2"/>
              <a:buChar char="v"/>
            </a:pPr>
            <a:r>
              <a:rPr lang="en-US" sz="1600" b="1" dirty="0">
                <a:latin typeface="Maiandra GD" panose="020E0502030308020204" pitchFamily="34" charset="0"/>
              </a:rPr>
              <a:t>Maintaining public </a:t>
            </a:r>
            <a:r>
              <a:rPr lang="en-US" sz="1600" b="1" dirty="0" smtClean="0">
                <a:latin typeface="Maiandra GD" panose="020E0502030308020204" pitchFamily="34" charset="0"/>
              </a:rPr>
              <a:t>confidence: </a:t>
            </a:r>
            <a:r>
              <a:rPr lang="en-US" sz="1600" dirty="0">
                <a:latin typeface="Maiandra GD" panose="020E0502030308020204" pitchFamily="34" charset="0"/>
              </a:rPr>
              <a:t>Restraint should be exercised so that online conduct adheres to the same standard as it would offline to maintain </a:t>
            </a:r>
            <a:r>
              <a:rPr lang="en-US" sz="1600" dirty="0" smtClean="0">
                <a:latin typeface="Maiandra GD" panose="020E0502030308020204" pitchFamily="34" charset="0"/>
              </a:rPr>
              <a:t>the reputation and public confidence in the profession</a:t>
            </a:r>
            <a:endParaRPr lang="en-US" sz="1600" b="1" dirty="0" smtClean="0">
              <a:latin typeface="Maiandra GD" panose="020E0502030308020204" pitchFamily="34" charset="0"/>
            </a:endParaRPr>
          </a:p>
          <a:p>
            <a:pPr marL="342900" indent="-342900" algn="just">
              <a:lnSpc>
                <a:spcPct val="150000"/>
              </a:lnSpc>
              <a:buFont typeface="Wingdings" panose="05000000000000000000" pitchFamily="2" charset="2"/>
              <a:buChar char="v"/>
            </a:pPr>
            <a:r>
              <a:rPr lang="en-US" sz="1600" b="1" dirty="0" smtClean="0">
                <a:latin typeface="Maiandra GD" panose="020E0502030308020204" pitchFamily="34" charset="0"/>
              </a:rPr>
              <a:t>Policy: </a:t>
            </a:r>
            <a:r>
              <a:rPr lang="en-US" sz="1600" dirty="0">
                <a:latin typeface="Maiandra GD" panose="020E0502030308020204" pitchFamily="34" charset="0"/>
              </a:rPr>
              <a:t>Bar associations and regulatory bodies should encourage law firms to consider how to develop clear and coherent policies and guidelines on social media use.</a:t>
            </a:r>
            <a:r>
              <a:rPr lang="en-US" sz="1600" dirty="0" smtClean="0">
                <a:latin typeface="Maiandra GD" panose="020E0502030308020204" pitchFamily="34" charset="0"/>
              </a:rPr>
              <a:t> </a:t>
            </a:r>
            <a:endParaRPr lang="en-US" sz="1600" dirty="0" smtClean="0">
              <a:latin typeface="Maiandra GD" panose="020E0502030308020204" pitchFamily="34" charset="0"/>
              <a:cs typeface="Times New Roman" panose="02020603050405020304" pitchFamily="18" charset="0"/>
            </a:endParaRPr>
          </a:p>
          <a:p>
            <a:endParaRPr lang="en-US" sz="2000" dirty="0">
              <a:latin typeface="Maiandra GD" panose="020E0502030308020204" pitchFamily="34" charset="0"/>
              <a:cs typeface="Times New Roman" panose="02020603050405020304" pitchFamily="18" charset="0"/>
            </a:endParaRPr>
          </a:p>
          <a:p>
            <a:endParaRPr lang="en-US" sz="3200" dirty="0" smtClean="0">
              <a:latin typeface="Maiandra GD" panose="020E0502030308020204" pitchFamily="34" charset="0"/>
              <a:cs typeface="Times New Roman" panose="02020603050405020304" pitchFamily="18" charset="0"/>
            </a:endParaRPr>
          </a:p>
        </p:txBody>
      </p:sp>
    </p:spTree>
    <p:extLst>
      <p:ext uri="{BB962C8B-B14F-4D97-AF65-F5344CB8AC3E}">
        <p14:creationId xmlns:p14="http://schemas.microsoft.com/office/powerpoint/2010/main" val="3787906701"/>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55FD1-9DC7-F7E4-5DC5-143039BBAEDA}"/>
              </a:ext>
            </a:extLst>
          </p:cNvPr>
          <p:cNvSpPr>
            <a:spLocks noGrp="1"/>
          </p:cNvSpPr>
          <p:nvPr>
            <p:ph type="title"/>
          </p:nvPr>
        </p:nvSpPr>
        <p:spPr>
          <a:xfrm>
            <a:off x="1295402" y="1408014"/>
            <a:ext cx="9601196" cy="877985"/>
          </a:xfrm>
        </p:spPr>
        <p:txBody>
          <a:bodyPr>
            <a:normAutofit fontScale="90000"/>
          </a:bodyPr>
          <a:lstStyle/>
          <a:p>
            <a:pPr algn="ctr"/>
            <a:r>
              <a:rPr lang="en-US" sz="40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c) The Evidence </a:t>
            </a:r>
            <a:r>
              <a:rPr lang="en-US" sz="4000" b="1" dirty="0" smtClean="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Act, </a:t>
            </a:r>
            <a:r>
              <a:rPr lang="en-US" sz="4000" b="1" dirty="0">
                <a:solidFill>
                  <a:srgbClr val="3333FF"/>
                </a:solidFill>
                <a:effectLst/>
                <a:latin typeface="Maiandra GD" panose="020E0502030308020204" pitchFamily="34" charset="0"/>
                <a:ea typeface="Calibri" panose="020F0502020204030204" pitchFamily="34" charset="0"/>
                <a:cs typeface="Times New Roman" panose="02020603050405020304" pitchFamily="18" charset="0"/>
              </a:rPr>
              <a:t>Cap 80 Laws of Kenya.</a:t>
            </a:r>
            <a:r>
              <a:rPr lang="en-US" sz="25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25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25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D2DB861-71DC-9CA2-447F-FAF276C6D297}"/>
              </a:ext>
            </a:extLst>
          </p:cNvPr>
          <p:cNvSpPr>
            <a:spLocks noGrp="1"/>
          </p:cNvSpPr>
          <p:nvPr>
            <p:ph idx="1"/>
          </p:nvPr>
        </p:nvSpPr>
        <p:spPr>
          <a:xfrm>
            <a:off x="1295402" y="2548990"/>
            <a:ext cx="9723502" cy="3536221"/>
          </a:xfrm>
        </p:spPr>
        <p:txBody>
          <a:bodyPr>
            <a:noAutofit/>
          </a:bodyPr>
          <a:lstStyle/>
          <a:p>
            <a:pPr algn="just">
              <a:lnSpc>
                <a:spcPct val="150000"/>
              </a:lnSpc>
            </a:pPr>
            <a:r>
              <a:rPr lang="en-US" sz="1800" dirty="0">
                <a:solidFill>
                  <a:srgbClr val="000000"/>
                </a:solidFill>
                <a:effectLst/>
                <a:latin typeface="Maiandra GD" panose="020E0502030308020204" pitchFamily="34" charset="0"/>
                <a:ea typeface="Calibri" panose="020F0502020204030204" pitchFamily="34" charset="0"/>
              </a:rPr>
              <a:t>The Evidence Act does not mention social media in its provisions. However, it does address electronic evidence, which includes information from social media platforms. </a:t>
            </a:r>
          </a:p>
          <a:p>
            <a:pPr algn="just">
              <a:lnSpc>
                <a:spcPct val="150000"/>
              </a:lnSpc>
            </a:pPr>
            <a:r>
              <a:rPr lang="en-US" sz="1800" dirty="0">
                <a:solidFill>
                  <a:srgbClr val="3333FF"/>
                </a:solidFill>
                <a:effectLst/>
                <a:latin typeface="Maiandra GD" panose="020E0502030308020204" pitchFamily="34" charset="0"/>
                <a:ea typeface="Calibri" panose="020F0502020204030204" pitchFamily="34" charset="0"/>
              </a:rPr>
              <a:t>Sections 106B and 78A</a:t>
            </a:r>
            <a:r>
              <a:rPr lang="en-US" sz="1800" dirty="0">
                <a:solidFill>
                  <a:srgbClr val="000000"/>
                </a:solidFill>
                <a:effectLst/>
                <a:latin typeface="Maiandra GD" panose="020E0502030308020204" pitchFamily="34" charset="0"/>
                <a:ea typeface="Calibri" panose="020F0502020204030204" pitchFamily="34" charset="0"/>
              </a:rPr>
              <a:t> of the Evidence Act provide guidelines for the admissibility and evidential weight of electronic evidence, including digital material from social media. </a:t>
            </a:r>
          </a:p>
          <a:p>
            <a:pPr algn="just">
              <a:lnSpc>
                <a:spcPct val="150000"/>
              </a:lnSpc>
            </a:pPr>
            <a:r>
              <a:rPr lang="en-US" sz="1800" dirty="0">
                <a:solidFill>
                  <a:srgbClr val="3333FF"/>
                </a:solidFill>
                <a:effectLst/>
                <a:latin typeface="Maiandra GD" panose="020E0502030308020204" pitchFamily="34" charset="0"/>
                <a:ea typeface="Calibri" panose="020F0502020204030204" pitchFamily="34" charset="0"/>
              </a:rPr>
              <a:t>Section 78A</a:t>
            </a:r>
            <a:r>
              <a:rPr lang="en-US" sz="1800" dirty="0">
                <a:solidFill>
                  <a:srgbClr val="000000"/>
                </a:solidFill>
                <a:effectLst/>
                <a:latin typeface="Maiandra GD" panose="020E0502030308020204" pitchFamily="34" charset="0"/>
                <a:ea typeface="Calibri" panose="020F0502020204030204" pitchFamily="34" charset="0"/>
              </a:rPr>
              <a:t> provides that in any legal proceedings, electronic messages and digital material shall be admissible as evidence</a:t>
            </a:r>
            <a:endParaRPr lang="en-US" sz="1800" dirty="0">
              <a:latin typeface="Maiandra GD" panose="020E0502030308020204" pitchFamily="34" charset="0"/>
            </a:endParaRPr>
          </a:p>
        </p:txBody>
      </p:sp>
    </p:spTree>
    <p:extLst>
      <p:ext uri="{BB962C8B-B14F-4D97-AF65-F5344CB8AC3E}">
        <p14:creationId xmlns:p14="http://schemas.microsoft.com/office/powerpoint/2010/main" val="1177418025"/>
      </p:ext>
    </p:extLst>
  </p:cSld>
  <p:clrMapOvr>
    <a:masterClrMapping/>
  </p:clrMapOvr>
  <mc:AlternateContent xmlns:mc="http://schemas.openxmlformats.org/markup-compatibility/2006" xmlns:p14="http://schemas.microsoft.com/office/powerpoint/2010/main">
    <mc:Choice Requires="p14">
      <p:transition p14:dur="0" advTm="1000"/>
    </mc:Choice>
    <mc:Fallback xmlns="">
      <p:transition advTm="1000"/>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5589</TotalTime>
  <Words>1495</Words>
  <Application>Microsoft Office PowerPoint</Application>
  <PresentationFormat>Widescreen</PresentationFormat>
  <Paragraphs>111</Paragraphs>
  <Slides>23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Overlock</vt:lpstr>
      <vt:lpstr>Arial</vt:lpstr>
      <vt:lpstr>Calibri</vt:lpstr>
      <vt:lpstr>Garamond</vt:lpstr>
      <vt:lpstr>Maiandra GD</vt:lpstr>
      <vt:lpstr>Tahoma</vt:lpstr>
      <vt:lpstr>Times New Roman</vt:lpstr>
      <vt:lpstr>Wingdings</vt:lpstr>
      <vt:lpstr>Organic</vt:lpstr>
      <vt:lpstr>Social Media Ethics for Advocates in Kenya</vt:lpstr>
      <vt:lpstr>Agenda </vt:lpstr>
      <vt:lpstr>PowerPoint Presentation</vt:lpstr>
      <vt:lpstr>Social Media Defined</vt:lpstr>
      <vt:lpstr>Advocates &amp; Social Media In Kenya</vt:lpstr>
      <vt:lpstr>2)The Legal  &amp; Regulatory Framework Governing Social Media Use In Kenya</vt:lpstr>
      <vt:lpstr>b) The International Bar Association Principles on Social Media Conduct  </vt:lpstr>
      <vt:lpstr>IBA Principles</vt:lpstr>
      <vt:lpstr>c) The Evidence Act, Cap 80 Laws of Kenya. </vt:lpstr>
      <vt:lpstr>d) The Data Protection Act, No. 24 of 2019</vt:lpstr>
      <vt:lpstr>e) The Civil Procedure Rules 2010 </vt:lpstr>
      <vt:lpstr>f) The Law Society of Kenya Code of Standards of Professional Practice and Ethical Conduct (SOPPEC) </vt:lpstr>
      <vt:lpstr>g) The Advocates (Marketing and Advertising) Rules.</vt:lpstr>
      <vt:lpstr>Cont..</vt:lpstr>
      <vt:lpstr>PowerPoint Presentation</vt:lpstr>
      <vt:lpstr>Benefits of Advocates’ presence on Social media</vt:lpstr>
      <vt:lpstr>PowerPoint Presentation</vt:lpstr>
      <vt:lpstr>Gaps and Challenges in the Current Social Media Regulatory Framework</vt:lpstr>
      <vt:lpstr>Comparative Analysis  United States of America</vt:lpstr>
      <vt:lpstr>Recommendations</vt:lpstr>
      <vt:lpstr>Conclusion</vt:lpstr>
      <vt:lpstr>PowerPoint Presentation</vt:lpstr>
      <vt:lpstr>ACC Contact Details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at Daystar Univesity by:</dc:title>
  <dc:creator>user</dc:creator>
  <cp:lastModifiedBy>Peter Gwaro</cp:lastModifiedBy>
  <cp:revision>694</cp:revision>
  <cp:lastPrinted>2024-06-05T10:53:00Z</cp:lastPrinted>
  <dcterms:created xsi:type="dcterms:W3CDTF">2024-05-09T14:51:42Z</dcterms:created>
  <dcterms:modified xsi:type="dcterms:W3CDTF">2025-03-11T07:44:22Z</dcterms:modified>
</cp:coreProperties>
</file>